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86" r:id="rId3"/>
    <p:sldMasterId id="2147483698" r:id="rId4"/>
  </p:sldMasterIdLst>
  <p:notesMasterIdLst>
    <p:notesMasterId r:id="rId34"/>
  </p:notesMasterIdLst>
  <p:handoutMasterIdLst>
    <p:handoutMasterId r:id="rId35"/>
  </p:handoutMasterIdLst>
  <p:sldIdLst>
    <p:sldId id="349" r:id="rId5"/>
    <p:sldId id="350" r:id="rId6"/>
    <p:sldId id="393" r:id="rId7"/>
    <p:sldId id="355" r:id="rId8"/>
    <p:sldId id="290" r:id="rId9"/>
    <p:sldId id="340" r:id="rId10"/>
    <p:sldId id="291" r:id="rId11"/>
    <p:sldId id="303" r:id="rId12"/>
    <p:sldId id="390" r:id="rId13"/>
    <p:sldId id="356" r:id="rId14"/>
    <p:sldId id="361" r:id="rId15"/>
    <p:sldId id="362" r:id="rId16"/>
    <p:sldId id="364" r:id="rId17"/>
    <p:sldId id="363" r:id="rId18"/>
    <p:sldId id="365" r:id="rId19"/>
    <p:sldId id="392" r:id="rId20"/>
    <p:sldId id="366" r:id="rId21"/>
    <p:sldId id="394" r:id="rId22"/>
    <p:sldId id="373" r:id="rId23"/>
    <p:sldId id="374" r:id="rId24"/>
    <p:sldId id="376" r:id="rId25"/>
    <p:sldId id="306" r:id="rId26"/>
    <p:sldId id="257" r:id="rId27"/>
    <p:sldId id="396" r:id="rId28"/>
    <p:sldId id="377" r:id="rId29"/>
    <p:sldId id="378" r:id="rId30"/>
    <p:sldId id="379" r:id="rId31"/>
    <p:sldId id="387" r:id="rId32"/>
    <p:sldId id="335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n Denn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997AB"/>
    <a:srgbClr val="BB0004"/>
    <a:srgbClr val="727272"/>
    <a:srgbClr val="848484"/>
    <a:srgbClr val="BEBEBE"/>
    <a:srgbClr val="B4B4B4"/>
    <a:srgbClr val="03FF00"/>
    <a:srgbClr val="C61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0" autoAdjust="0"/>
    <p:restoredTop sz="90731" autoAdjust="0"/>
  </p:normalViewPr>
  <p:slideViewPr>
    <p:cSldViewPr snapToGrid="0">
      <p:cViewPr varScale="1">
        <p:scale>
          <a:sx n="107" d="100"/>
          <a:sy n="107" d="100"/>
        </p:scale>
        <p:origin x="-1296" y="-104"/>
      </p:cViewPr>
      <p:guideLst>
        <p:guide orient="horz" pos="1620"/>
        <p:guide pos="4614"/>
        <p:guide pos="228"/>
        <p:guide pos="5529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D7DFC-9848-2F44-AFA7-647D8B0D1A7F}" type="datetimeFigureOut">
              <a:rPr lang="en-US" smtClean="0"/>
              <a:t>28/09/2012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B0724-2328-5E46-88E4-F84ACB34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82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197B9-39DD-CD4E-B71A-B15CF4DF2610}" type="datetimeFigureOut">
              <a:rPr lang="en-US" smtClean="0"/>
              <a:pPr/>
              <a:t>28/09/2012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E6B9C-C633-0B40-B711-C7E891B52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24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en-US" sz="1200" dirty="0" smtClean="0"/>
              <a:t>So we</a:t>
            </a:r>
            <a:r>
              <a:rPr lang="en-US" sz="1200" baseline="0" dirty="0" smtClean="0"/>
              <a:t> assemble all the data, and reconstruct the chain of events</a:t>
            </a:r>
          </a:p>
          <a:p>
            <a:pPr>
              <a:spcBef>
                <a:spcPts val="900"/>
              </a:spcBef>
            </a:pPr>
            <a:r>
              <a:rPr lang="en-US" sz="1200" baseline="0" dirty="0" smtClean="0"/>
              <a:t>Causes precede effects – necessary but not sufficient to understand causes</a:t>
            </a:r>
            <a:endParaRPr lang="en-US" sz="1200" dirty="0" smtClean="0"/>
          </a:p>
          <a:p>
            <a:pPr>
              <a:spcBef>
                <a:spcPts val="900"/>
              </a:spcBef>
            </a:pPr>
            <a:r>
              <a:rPr lang="en-US" sz="1200" dirty="0" smtClean="0"/>
              <a:t>What</a:t>
            </a:r>
            <a:r>
              <a:rPr lang="en-US" sz="1200" baseline="0" dirty="0" smtClean="0"/>
              <a:t> of these things influence the purchase? Do people with loyalty cards buy more, or do people who buy a lot take out loyalty cards</a:t>
            </a:r>
          </a:p>
          <a:p>
            <a:pPr>
              <a:spcBef>
                <a:spcPts val="900"/>
              </a:spcBef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6B9C-C633-0B40-B711-C7E891B52D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2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might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focus on loyalty card – look at all the people who took out a loyalty card, and those that didn’t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this might be offering someone a discount – does that make a difference?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modelers spend 90% of their time on data wrangling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 this very granular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and semi-structured data into something more tractable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6B9C-C633-0B40-B711-C7E891B52D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7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Randomly</a:t>
            </a:r>
            <a:r>
              <a:rPr lang="en-US" dirty="0" smtClean="0"/>
              <a:t> split</a:t>
            </a:r>
            <a:r>
              <a:rPr lang="en-US" baseline="0" dirty="0" smtClean="0"/>
              <a:t> your visitors into two groups. Show one group the first creative, and the rest the second creative, and then just count.</a:t>
            </a:r>
          </a:p>
          <a:p>
            <a:r>
              <a:rPr lang="en-US" baseline="0" dirty="0" smtClean="0"/>
              <a:t>What’s important here?</a:t>
            </a:r>
          </a:p>
          <a:p>
            <a:r>
              <a:rPr lang="en-US" baseline="0" dirty="0" smtClean="0"/>
              <a:t>The crucial thing is that you do the assignment randomly,</a:t>
            </a:r>
          </a:p>
          <a:p>
            <a:r>
              <a:rPr lang="en-US" baseline="0" dirty="0" smtClean="0"/>
              <a:t>and run the tests concurrently. </a:t>
            </a:r>
          </a:p>
          <a:p>
            <a:r>
              <a:rPr lang="en-US" baseline="0" dirty="0" smtClean="0"/>
              <a:t>That way, all the other effects cancel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09714-93AB-4A4B-B558-369CD37E0A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6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09714-93AB-4A4B-B558-369CD37E0A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0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epsilon</a:t>
            </a:r>
            <a:r>
              <a:rPr lang="en-US" baseline="0" dirty="0" smtClean="0"/>
              <a:t> greedy gag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09714-93AB-4A4B-B558-369CD37E0A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causata</a:t>
            </a:r>
            <a:r>
              <a:rPr lang="en-US" baseline="0" dirty="0" smtClean="0"/>
              <a:t>, the low level data is aggregated into variables that are real business metrics of interest to marketers. These same variables are then the goals of the machine learning.</a:t>
            </a:r>
          </a:p>
          <a:p>
            <a:pPr>
              <a:buFontTx/>
              <a:buNone/>
            </a:pPr>
            <a:r>
              <a:rPr lang="en-US" baseline="0" dirty="0" smtClean="0"/>
              <a:t>It’s much more valuable to </a:t>
            </a:r>
            <a:r>
              <a:rPr lang="en-US" baseline="0" dirty="0" err="1" smtClean="0"/>
              <a:t>optimise</a:t>
            </a:r>
            <a:r>
              <a:rPr lang="en-US" baseline="0" dirty="0" smtClean="0"/>
              <a:t> against a long-term goal such as revenue, customer value, or </a:t>
            </a:r>
            <a:r>
              <a:rPr lang="en-US" baseline="0" dirty="0" err="1" smtClean="0"/>
              <a:t>minimised</a:t>
            </a:r>
            <a:r>
              <a:rPr lang="en-US" baseline="0" dirty="0" smtClean="0"/>
              <a:t> attrition rate, than a weak proxy such as </a:t>
            </a:r>
            <a:r>
              <a:rPr lang="en-US" baseline="0" dirty="0" err="1" smtClean="0"/>
              <a:t>clickthrough</a:t>
            </a:r>
            <a:r>
              <a:rPr lang="en-US" baseline="0" dirty="0" smtClean="0"/>
              <a:t>.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6B9C-C633-0B40-B711-C7E891B52D5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11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First</a:t>
            </a:r>
            <a:r>
              <a:rPr lang="en-US" baseline="0" dirty="0" smtClean="0"/>
              <a:t> step is to join up all the data around the customer. Not done well – hard to integrate web and offline data</a:t>
            </a:r>
            <a:endParaRPr lang="en-US" dirty="0" smtClean="0"/>
          </a:p>
          <a:p>
            <a:r>
              <a:rPr lang="en-US" dirty="0" smtClean="0"/>
              <a:t>2 computers</a:t>
            </a:r>
            <a:r>
              <a:rPr lang="en-US" baseline="0" dirty="0" smtClean="0"/>
              <a:t> at work, 2 at home (share with my wife), an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, 2 email</a:t>
            </a:r>
          </a:p>
          <a:p>
            <a:r>
              <a:rPr lang="en-US" baseline="0" dirty="0" smtClean="0"/>
              <a:t>How do you join the data – by looking for co-occurrences of identifiers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want 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 any of these keys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retrieve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again, depending on channel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6B9C-C633-0B40-B711-C7E891B52D5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8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7540" y="2635893"/>
            <a:ext cx="4599182" cy="1102519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7400" b="0" i="0">
                <a:solidFill>
                  <a:srgbClr val="C61E13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logo_rgb_1367x56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21033"/>
            <a:ext cx="3493614" cy="14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9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33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773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546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70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28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693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00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1768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796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75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0720" y="311820"/>
            <a:ext cx="8622832" cy="499057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94" y="989541"/>
            <a:ext cx="5482264" cy="3947759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intel gre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397" y="1536297"/>
            <a:ext cx="2658824" cy="39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6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801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5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546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7155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586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4436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461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003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786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48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usata_logo slug_RED_righ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7"/>
            <a:ext cx="1157108" cy="500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3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880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54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7540" y="2635892"/>
            <a:ext cx="4599182" cy="1102519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7400" b="0" i="0">
                <a:solidFill>
                  <a:srgbClr val="C61E13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logo_rgb_1367x56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21033"/>
            <a:ext cx="3493614" cy="14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4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0720" y="311819"/>
            <a:ext cx="8622832" cy="499057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94" y="989540"/>
            <a:ext cx="5482264" cy="3947759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intel gre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397" y="1536297"/>
            <a:ext cx="2658824" cy="39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5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usata_logo slug_RED_righ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6"/>
            <a:ext cx="1157108" cy="500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8644121" y="4239659"/>
            <a:ext cx="7000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rgbClr val="848484">
                    <a:lumMod val="60000"/>
                    <a:lumOff val="40000"/>
                  </a:srgbClr>
                </a:solidFill>
                <a:latin typeface="Calibri"/>
              </a:rPr>
              <a:t>confidential</a:t>
            </a:r>
            <a:endParaRPr lang="en-US" sz="800" i="1" dirty="0">
              <a:solidFill>
                <a:srgbClr val="848484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36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causata_logo slug_RED_righ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6"/>
            <a:ext cx="1157108" cy="50062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8644121" y="4239659"/>
            <a:ext cx="7000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rgbClr val="848484">
                    <a:lumMod val="60000"/>
                    <a:lumOff val="40000"/>
                  </a:srgbClr>
                </a:solidFill>
                <a:latin typeface="Calibri"/>
              </a:rPr>
              <a:t>confidential</a:t>
            </a:r>
            <a:endParaRPr lang="en-US" sz="800" i="1" dirty="0">
              <a:solidFill>
                <a:srgbClr val="848484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41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customer ID 2_gre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1517" y="977706"/>
            <a:ext cx="1463040" cy="2067951"/>
          </a:xfrm>
          <a:prstGeom prst="rect">
            <a:avLst/>
          </a:prstGeom>
        </p:spPr>
      </p:pic>
      <p:pic>
        <p:nvPicPr>
          <p:cNvPr id="47" name="Picture 46" descr="customer ID 3_gre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6680" y="2665829"/>
            <a:ext cx="1322363" cy="2067951"/>
          </a:xfrm>
          <a:prstGeom prst="rect">
            <a:avLst/>
          </a:prstGeom>
        </p:spPr>
      </p:pic>
      <p:pic>
        <p:nvPicPr>
          <p:cNvPr id="49" name="Picture 48" descr="customer ID 4_grey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20907" y="1519312"/>
            <a:ext cx="1364566" cy="2082019"/>
          </a:xfrm>
          <a:prstGeom prst="rect">
            <a:avLst/>
          </a:prstGeom>
        </p:spPr>
      </p:pic>
      <p:pic>
        <p:nvPicPr>
          <p:cNvPr id="51" name="Picture 50" descr="customer ID 5_grey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1068" y="2201595"/>
            <a:ext cx="1266092" cy="2110154"/>
          </a:xfrm>
          <a:prstGeom prst="rect">
            <a:avLst/>
          </a:prstGeom>
        </p:spPr>
      </p:pic>
      <p:pic>
        <p:nvPicPr>
          <p:cNvPr id="6" name="Picture 5" descr="causata_logo slug_RED_right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6"/>
            <a:ext cx="1157108" cy="50062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8644121" y="4239659"/>
            <a:ext cx="7000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rgbClr val="848484">
                    <a:lumMod val="60000"/>
                    <a:lumOff val="40000"/>
                  </a:srgbClr>
                </a:solidFill>
                <a:latin typeface="Calibri"/>
              </a:rPr>
              <a:t>confidential</a:t>
            </a:r>
            <a:endParaRPr lang="en-US" sz="800" i="1" dirty="0">
              <a:solidFill>
                <a:srgbClr val="848484">
                  <a:lumMod val="60000"/>
                  <a:lumOff val="40000"/>
                </a:srgbClr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H="1" flipV="1">
            <a:off x="1554788" y="3240424"/>
            <a:ext cx="1293092" cy="477213"/>
          </a:xfrm>
          <a:prstGeom prst="line">
            <a:avLst/>
          </a:prstGeom>
          <a:ln w="28575">
            <a:solidFill>
              <a:srgbClr val="AC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302606" y="2824788"/>
            <a:ext cx="1000606" cy="500303"/>
          </a:xfrm>
          <a:prstGeom prst="line">
            <a:avLst/>
          </a:prstGeom>
          <a:ln w="28575">
            <a:solidFill>
              <a:srgbClr val="AC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3548303" y="2763213"/>
            <a:ext cx="369455" cy="292484"/>
          </a:xfrm>
          <a:prstGeom prst="line">
            <a:avLst/>
          </a:prstGeom>
          <a:ln w="28575">
            <a:solidFill>
              <a:srgbClr val="AC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1420840" y="2339879"/>
            <a:ext cx="1019099" cy="508830"/>
          </a:xfrm>
          <a:prstGeom prst="line">
            <a:avLst/>
          </a:prstGeom>
          <a:ln w="28575">
            <a:solidFill>
              <a:srgbClr val="AC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60720" y="310896"/>
            <a:ext cx="8622832" cy="4990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3" name="Picture 42" descr="customer ID 1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6870" y="1885072"/>
            <a:ext cx="1491175" cy="2074985"/>
          </a:xfrm>
          <a:prstGeom prst="rect">
            <a:avLst/>
          </a:prstGeom>
        </p:spPr>
      </p:pic>
      <p:pic>
        <p:nvPicPr>
          <p:cNvPr id="44" name="Picture 43" descr="customer ID 2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4483" y="991774"/>
            <a:ext cx="1463040" cy="2060917"/>
          </a:xfrm>
          <a:prstGeom prst="rect">
            <a:avLst/>
          </a:prstGeom>
        </p:spPr>
      </p:pic>
      <p:pic>
        <p:nvPicPr>
          <p:cNvPr id="46" name="Picture 45" descr="customer ID 3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6680" y="2672863"/>
            <a:ext cx="1315329" cy="2060917"/>
          </a:xfrm>
          <a:prstGeom prst="rect">
            <a:avLst/>
          </a:prstGeom>
        </p:spPr>
      </p:pic>
      <p:pic>
        <p:nvPicPr>
          <p:cNvPr id="48" name="Picture 47" descr="customer ID 4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20907" y="1519312"/>
            <a:ext cx="1364566" cy="2067951"/>
          </a:xfrm>
          <a:prstGeom prst="rect">
            <a:avLst/>
          </a:prstGeom>
        </p:spPr>
      </p:pic>
      <p:pic>
        <p:nvPicPr>
          <p:cNvPr id="50" name="Picture 49" descr="customer ID 5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2169" y="2194561"/>
            <a:ext cx="1237957" cy="2089053"/>
          </a:xfrm>
          <a:prstGeom prst="rect">
            <a:avLst/>
          </a:prstGeom>
        </p:spPr>
      </p:pic>
      <p:sp>
        <p:nvSpPr>
          <p:cNvPr id="61" name="TextBox 60"/>
          <p:cNvSpPr txBox="1"/>
          <p:nvPr userDrawn="1"/>
        </p:nvSpPr>
        <p:spPr>
          <a:xfrm>
            <a:off x="1793635" y="2975317"/>
            <a:ext cx="1178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848484"/>
                </a:solidFill>
                <a:latin typeface="Calibri"/>
              </a:rPr>
              <a:t>online browsing</a:t>
            </a:r>
            <a:endParaRPr lang="en-US" sz="1200" dirty="0">
              <a:solidFill>
                <a:srgbClr val="848484"/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 userDrawn="1"/>
        </p:nvSpPr>
        <p:spPr>
          <a:xfrm>
            <a:off x="837036" y="3868614"/>
            <a:ext cx="1177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848484"/>
                </a:solidFill>
                <a:latin typeface="Calibri"/>
              </a:rPr>
              <a:t>online purchase</a:t>
            </a:r>
            <a:endParaRPr lang="en-US" sz="1200" dirty="0">
              <a:solidFill>
                <a:srgbClr val="848484"/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2764306" y="4656407"/>
            <a:ext cx="1118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848484"/>
                </a:solidFill>
                <a:latin typeface="Calibri"/>
              </a:rPr>
              <a:t>store purchase</a:t>
            </a:r>
            <a:endParaRPr lang="en-US" sz="1200" dirty="0">
              <a:solidFill>
                <a:srgbClr val="848484"/>
              </a:solidFill>
              <a:latin typeface="Calibri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4916663" y="4199207"/>
            <a:ext cx="1118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848484"/>
                </a:solidFill>
                <a:latin typeface="Calibri"/>
              </a:rPr>
              <a:t>store purchase</a:t>
            </a:r>
            <a:endParaRPr lang="en-US" sz="1200" dirty="0">
              <a:solidFill>
                <a:srgbClr val="848484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3608367" y="3495823"/>
            <a:ext cx="1118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848484"/>
                </a:solidFill>
                <a:latin typeface="Calibri"/>
              </a:rPr>
              <a:t>store purchase</a:t>
            </a:r>
            <a:endParaRPr lang="en-US" sz="1200" dirty="0">
              <a:solidFill>
                <a:srgbClr val="84848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66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edictive Record S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usata_logo slug_RED_righ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6"/>
            <a:ext cx="1157108" cy="500623"/>
          </a:xfrm>
          <a:prstGeom prst="rect">
            <a:avLst/>
          </a:prstGeom>
        </p:spPr>
      </p:pic>
      <p:pic>
        <p:nvPicPr>
          <p:cNvPr id="5" name="Picture 2" descr="\\ROBINS-AIRPORT-\Time Machine Backup\Shared\_LAUREN\WORKING FILES\Causata\imagery\customer journeys\customer journey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978" y="4241408"/>
            <a:ext cx="3538025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ROBINS-AIRPORT-\Time Machine Backup\Shared\_LAUREN\WORKING FILES\Causata\imagery\customer journeys\timeline 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0424" y="1357532"/>
            <a:ext cx="10724424" cy="45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\\ROBINS-AIRPORT-\Time Machine Backup\Shared\_LAUREN\WORKING FILES\Causata\imagery\customer journeys\timeline 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0424" y="2293037"/>
            <a:ext cx="10724424" cy="4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\\ROBINS-AIRPORT-\Time Machine Backup\Shared\_LAUREN\WORKING FILES\Causata\imagery\customer journeys\timeline 5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0424" y="2792440"/>
            <a:ext cx="10724424" cy="45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\\ROBINS-AIRPORT-\Time Machine Backup\Shared\_LAUREN\WORKING FILES\Causata\imagery\customer journeys\timeline 6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0424" y="3214471"/>
            <a:ext cx="10724424" cy="5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\\ROBINS-AIRPORT-\Time Machine Backup\Shared\_LAUREN\WORKING FILES\Causata\imagery\customer journeys\timeline 7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0424" y="3734975"/>
            <a:ext cx="10724424" cy="4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ROBINS-AIRPORT-\Time Machine Backup\Shared\_LAUREN\WORKING FILES\Causata\imagery\customer journeys\timeline 3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35837"/>
            <a:ext cx="9144000" cy="44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ROBINS-AIRPORT-\Time Machine Backup\Shared\_LAUREN\WORKING FILES\Causata\imagery\customer journeys\timeline 1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" y="879234"/>
            <a:ext cx="9144000" cy="4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predictive record sets</a:t>
            </a:r>
            <a:endParaRPr lang="en-US" dirty="0"/>
          </a:p>
        </p:txBody>
      </p:sp>
      <p:pic>
        <p:nvPicPr>
          <p:cNvPr id="16" name="Picture 3" descr="\\ROBINS-AIRPORT-\Time Machine Backup\Shared\_LAUREN\WORKING FILES\Causata\imagery\customer journeys\before and after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8975" y="1111348"/>
            <a:ext cx="1457325" cy="256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ROBINS-AIRPORT-\Time Machine Backup\Shared\_LAUREN\WORKING FILES\Causata\imagery\customer journeys\filter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350" y="4198912"/>
            <a:ext cx="13049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ROBINS-AIRPORT-\Time Machine Backup\Shared\_LAUREN\WORKING FILES\Causata\imagery\customer journeys\align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350" y="4198912"/>
            <a:ext cx="13049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 userDrawn="1"/>
        </p:nvSpPr>
        <p:spPr>
          <a:xfrm rot="16200000">
            <a:off x="8644121" y="4239659"/>
            <a:ext cx="7000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rgbClr val="848484">
                    <a:lumMod val="60000"/>
                    <a:lumOff val="40000"/>
                  </a:srgbClr>
                </a:solidFill>
                <a:latin typeface="Calibri"/>
              </a:rPr>
              <a:t>confidential</a:t>
            </a:r>
            <a:endParaRPr lang="en-US" sz="800" i="1" dirty="0">
              <a:solidFill>
                <a:srgbClr val="848484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16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27337E-6 L -1.66667E-6 -0.185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27337E-6 L -1.94444E-6 0.0931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123 L 0.1592 0.0012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1855 L -0.15052 -0.18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124 L -0.425 0.0012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006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usata_logo slug_RED_righ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6"/>
            <a:ext cx="1157108" cy="50062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 rot="16200000">
            <a:off x="8644121" y="4239659"/>
            <a:ext cx="7000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rgbClr val="848484">
                    <a:lumMod val="60000"/>
                    <a:lumOff val="40000"/>
                  </a:srgbClr>
                </a:solidFill>
                <a:latin typeface="Calibri"/>
              </a:rPr>
              <a:t>confidential</a:t>
            </a:r>
            <a:endParaRPr lang="en-US" sz="800" i="1" dirty="0">
              <a:solidFill>
                <a:srgbClr val="848484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26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causata_logo slug_RED_righ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7"/>
            <a:ext cx="1157108" cy="5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4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customer ID 2_gre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1517" y="977707"/>
            <a:ext cx="1463040" cy="2067951"/>
          </a:xfrm>
          <a:prstGeom prst="rect">
            <a:avLst/>
          </a:prstGeom>
        </p:spPr>
      </p:pic>
      <p:pic>
        <p:nvPicPr>
          <p:cNvPr id="47" name="Picture 46" descr="customer ID 3_gre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6682" y="2665829"/>
            <a:ext cx="1322363" cy="2067951"/>
          </a:xfrm>
          <a:prstGeom prst="rect">
            <a:avLst/>
          </a:prstGeom>
        </p:spPr>
      </p:pic>
      <p:pic>
        <p:nvPicPr>
          <p:cNvPr id="49" name="Picture 48" descr="customer ID 4_grey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20907" y="1519313"/>
            <a:ext cx="1364566" cy="2082019"/>
          </a:xfrm>
          <a:prstGeom prst="rect">
            <a:avLst/>
          </a:prstGeom>
        </p:spPr>
      </p:pic>
      <p:pic>
        <p:nvPicPr>
          <p:cNvPr id="51" name="Picture 50" descr="customer ID 5_grey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1068" y="2201596"/>
            <a:ext cx="1266092" cy="2110154"/>
          </a:xfrm>
          <a:prstGeom prst="rect">
            <a:avLst/>
          </a:prstGeom>
        </p:spPr>
      </p:pic>
      <p:pic>
        <p:nvPicPr>
          <p:cNvPr id="6" name="Picture 5" descr="causata_logo slug_RED_right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7"/>
            <a:ext cx="1157108" cy="50062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 flipV="1">
            <a:off x="1554788" y="3240425"/>
            <a:ext cx="1293092" cy="477213"/>
          </a:xfrm>
          <a:prstGeom prst="line">
            <a:avLst/>
          </a:prstGeom>
          <a:ln w="28575">
            <a:solidFill>
              <a:srgbClr val="AC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302606" y="2824789"/>
            <a:ext cx="1000606" cy="500303"/>
          </a:xfrm>
          <a:prstGeom prst="line">
            <a:avLst/>
          </a:prstGeom>
          <a:ln w="28575">
            <a:solidFill>
              <a:srgbClr val="AC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3548305" y="2763214"/>
            <a:ext cx="369455" cy="292484"/>
          </a:xfrm>
          <a:prstGeom prst="line">
            <a:avLst/>
          </a:prstGeom>
          <a:ln w="28575">
            <a:solidFill>
              <a:srgbClr val="AC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1420842" y="2339879"/>
            <a:ext cx="1019099" cy="508830"/>
          </a:xfrm>
          <a:prstGeom prst="line">
            <a:avLst/>
          </a:prstGeom>
          <a:ln w="28575">
            <a:solidFill>
              <a:srgbClr val="AC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60720" y="310897"/>
            <a:ext cx="8622832" cy="4990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3" name="Picture 42" descr="customer ID 1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6872" y="1885073"/>
            <a:ext cx="1491175" cy="2074985"/>
          </a:xfrm>
          <a:prstGeom prst="rect">
            <a:avLst/>
          </a:prstGeom>
        </p:spPr>
      </p:pic>
      <p:pic>
        <p:nvPicPr>
          <p:cNvPr id="44" name="Picture 43" descr="customer ID 2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4483" y="991775"/>
            <a:ext cx="1463040" cy="2060917"/>
          </a:xfrm>
          <a:prstGeom prst="rect">
            <a:avLst/>
          </a:prstGeom>
        </p:spPr>
      </p:pic>
      <p:pic>
        <p:nvPicPr>
          <p:cNvPr id="46" name="Picture 45" descr="customer ID 3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6682" y="2672864"/>
            <a:ext cx="1315329" cy="2060917"/>
          </a:xfrm>
          <a:prstGeom prst="rect">
            <a:avLst/>
          </a:prstGeom>
        </p:spPr>
      </p:pic>
      <p:pic>
        <p:nvPicPr>
          <p:cNvPr id="48" name="Picture 47" descr="customer ID 4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20907" y="1519313"/>
            <a:ext cx="1364566" cy="2067951"/>
          </a:xfrm>
          <a:prstGeom prst="rect">
            <a:avLst/>
          </a:prstGeom>
        </p:spPr>
      </p:pic>
      <p:pic>
        <p:nvPicPr>
          <p:cNvPr id="50" name="Picture 49" descr="customer ID 5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2171" y="2194561"/>
            <a:ext cx="1237957" cy="2089053"/>
          </a:xfrm>
          <a:prstGeom prst="rect">
            <a:avLst/>
          </a:prstGeom>
        </p:spPr>
      </p:pic>
      <p:sp>
        <p:nvSpPr>
          <p:cNvPr id="61" name="TextBox 60"/>
          <p:cNvSpPr txBox="1"/>
          <p:nvPr userDrawn="1"/>
        </p:nvSpPr>
        <p:spPr>
          <a:xfrm>
            <a:off x="1793636" y="2975318"/>
            <a:ext cx="1183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0" dirty="0" smtClean="0">
                <a:solidFill>
                  <a:schemeClr val="tx2"/>
                </a:solidFill>
              </a:rPr>
              <a:t>online</a:t>
            </a:r>
            <a:r>
              <a:rPr lang="en-US" sz="1200" spc="0" baseline="0" dirty="0" smtClean="0">
                <a:solidFill>
                  <a:schemeClr val="tx2"/>
                </a:solidFill>
              </a:rPr>
              <a:t> browsing</a:t>
            </a:r>
            <a:endParaRPr lang="en-US" sz="1200" spc="0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 userDrawn="1"/>
        </p:nvSpPr>
        <p:spPr>
          <a:xfrm>
            <a:off x="837037" y="3868615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0" dirty="0" smtClean="0">
                <a:solidFill>
                  <a:schemeClr val="tx2"/>
                </a:solidFill>
              </a:rPr>
              <a:t>online</a:t>
            </a:r>
            <a:r>
              <a:rPr lang="en-US" sz="1200" spc="0" baseline="0" dirty="0" smtClean="0">
                <a:solidFill>
                  <a:schemeClr val="tx2"/>
                </a:solidFill>
              </a:rPr>
              <a:t> purchase</a:t>
            </a:r>
            <a:endParaRPr lang="en-US" sz="1200" spc="0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2764307" y="4656408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0" dirty="0" smtClean="0">
                <a:solidFill>
                  <a:schemeClr val="tx2"/>
                </a:solidFill>
              </a:rPr>
              <a:t>store purchase</a:t>
            </a:r>
            <a:endParaRPr lang="en-US" sz="1200" spc="0" dirty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4916664" y="4199208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0" dirty="0" smtClean="0">
                <a:solidFill>
                  <a:schemeClr val="tx2"/>
                </a:solidFill>
              </a:rPr>
              <a:t>store purchase</a:t>
            </a:r>
            <a:endParaRPr lang="en-US" sz="1200" spc="0" dirty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3608368" y="3495824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0" dirty="0" smtClean="0">
                <a:solidFill>
                  <a:schemeClr val="tx2"/>
                </a:solidFill>
              </a:rPr>
              <a:t>store purchase</a:t>
            </a:r>
            <a:endParaRPr lang="en-US" sz="1200" spc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4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edictive Record S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usata_logo slug_RED_righ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7"/>
            <a:ext cx="1157108" cy="500623"/>
          </a:xfrm>
          <a:prstGeom prst="rect">
            <a:avLst/>
          </a:prstGeom>
        </p:spPr>
      </p:pic>
      <p:pic>
        <p:nvPicPr>
          <p:cNvPr id="5" name="Picture 2" descr="\\ROBINS-AIRPORT-\Time Machine Backup\Shared\_LAUREN\WORKING FILES\Causata\imagery\customer journeys\customer journey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980" y="4241408"/>
            <a:ext cx="3538025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ROBINS-AIRPORT-\Time Machine Backup\Shared\_LAUREN\WORKING FILES\Causata\imagery\customer journeys\timeline 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0424" y="1357533"/>
            <a:ext cx="10724424" cy="45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\\ROBINS-AIRPORT-\Time Machine Backup\Shared\_LAUREN\WORKING FILES\Causata\imagery\customer journeys\timeline 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0424" y="2293038"/>
            <a:ext cx="10724424" cy="4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\\ROBINS-AIRPORT-\Time Machine Backup\Shared\_LAUREN\WORKING FILES\Causata\imagery\customer journeys\timeline 5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0424" y="2792440"/>
            <a:ext cx="10724424" cy="45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\\ROBINS-AIRPORT-\Time Machine Backup\Shared\_LAUREN\WORKING FILES\Causata\imagery\customer journeys\timeline 6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0424" y="3214472"/>
            <a:ext cx="10724424" cy="5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\\ROBINS-AIRPORT-\Time Machine Backup\Shared\_LAUREN\WORKING FILES\Causata\imagery\customer journeys\timeline 7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0424" y="3734976"/>
            <a:ext cx="10724424" cy="4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ROBINS-AIRPORT-\Time Machine Backup\Shared\_LAUREN\WORKING FILES\Causata\imagery\customer journeys\timeline 3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35838"/>
            <a:ext cx="9144000" cy="44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ROBINS-AIRPORT-\Time Machine Backup\Shared\_LAUREN\WORKING FILES\Causata\imagery\customer journeys\timeline 1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" y="879235"/>
            <a:ext cx="9144000" cy="4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predictive record sets</a:t>
            </a:r>
            <a:endParaRPr lang="en-US" dirty="0"/>
          </a:p>
        </p:txBody>
      </p:sp>
      <p:pic>
        <p:nvPicPr>
          <p:cNvPr id="16" name="Picture 3" descr="\\ROBINS-AIRPORT-\Time Machine Backup\Shared\_LAUREN\WORKING FILES\Causata\imagery\customer journeys\before and after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8977" y="1111349"/>
            <a:ext cx="1457325" cy="256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ROBINS-AIRPORT-\Time Machine Backup\Shared\_LAUREN\WORKING FILES\Causata\imagery\customer journeys\filter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352" y="4198913"/>
            <a:ext cx="13049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ROBINS-AIRPORT-\Time Machine Backup\Shared\_LAUREN\WORKING FILES\Causata\imagery\customer journeys\align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352" y="4198913"/>
            <a:ext cx="13049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14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27337E-6 L -1.66667E-6 -0.185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27337E-6 L -1.94444E-6 0.0931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123 L 0.1592 0.0012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1855 L -0.15052 -0.18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124 L -0.425 0.0012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83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usata_logo slug_RED_righ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7"/>
            <a:ext cx="1157108" cy="5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6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FB5CFE-B0D4-1D46-A406-F416210572AC}" type="datetimeFigureOut">
              <a:rPr lang="en-US" smtClean="0"/>
              <a:t>28/09/2012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4E4182F-B43D-A546-9142-2C12CE54A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6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0720" y="310897"/>
            <a:ext cx="8622832" cy="499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757" y="952504"/>
            <a:ext cx="8625670" cy="369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8" r:id="rId5"/>
    <p:sldLayoutId id="2147483657" r:id="rId6"/>
    <p:sldLayoutId id="2147483655" r:id="rId7"/>
    <p:sldLayoutId id="2147483659" r:id="rId8"/>
    <p:sldLayoutId id="2147483661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70000"/>
        </a:lnSpc>
        <a:spcBef>
          <a:spcPct val="0"/>
        </a:spcBef>
        <a:buNone/>
        <a:defRPr sz="4000" b="1" kern="1200" spc="-15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457200" rtl="0" eaLnBrk="1" latinLnBrk="0" hangingPunct="1">
        <a:lnSpc>
          <a:spcPts val="2000"/>
        </a:lnSpc>
        <a:spcBef>
          <a:spcPts val="1200"/>
        </a:spcBef>
        <a:buClr>
          <a:schemeClr val="accent2"/>
        </a:buClr>
        <a:buFont typeface="Arial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lnSpc>
          <a:spcPts val="1600"/>
        </a:lnSpc>
        <a:spcBef>
          <a:spcPts val="400"/>
        </a:spcBef>
        <a:buClr>
          <a:schemeClr val="accent2"/>
        </a:buClr>
        <a:buFont typeface="Arial"/>
        <a:buChar char="–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028700" indent="-114300" algn="l" defTabSz="457200" rtl="0" eaLnBrk="1" latinLnBrk="0" hangingPunct="1">
        <a:lnSpc>
          <a:spcPts val="1300"/>
        </a:lnSpc>
        <a:spcBef>
          <a:spcPts val="400"/>
        </a:spcBef>
        <a:buClr>
          <a:schemeClr val="accent2"/>
        </a:buClr>
        <a:buFont typeface="Arial"/>
        <a:buChar char="•"/>
        <a:defRPr sz="1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487488" indent="-115888" algn="l" defTabSz="457200" rtl="0" eaLnBrk="1" latinLnBrk="0" hangingPunct="1">
        <a:lnSpc>
          <a:spcPts val="1100"/>
        </a:lnSpc>
        <a:spcBef>
          <a:spcPts val="400"/>
        </a:spcBef>
        <a:buClr>
          <a:schemeClr val="accent2"/>
        </a:buClr>
        <a:buFont typeface="Arial"/>
        <a:buChar char="–"/>
        <a:defRPr sz="1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887538" indent="-58738" algn="l" defTabSz="457200" rtl="0" eaLnBrk="1" latinLnBrk="0" hangingPunct="1">
        <a:lnSpc>
          <a:spcPts val="900"/>
        </a:lnSpc>
        <a:spcBef>
          <a:spcPts val="400"/>
        </a:spcBef>
        <a:buClr>
          <a:schemeClr val="accent2"/>
        </a:buClr>
        <a:buFont typeface="Arial"/>
        <a:buChar char="•"/>
        <a:defRPr sz="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214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B5CFE-B0D4-1D46-A406-F41621057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4182F-B43D-A546-9142-2C12CE54AF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943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0720" y="310896"/>
            <a:ext cx="8622832" cy="499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757" y="952503"/>
            <a:ext cx="8625670" cy="369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7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lnSpc>
          <a:spcPct val="70000"/>
        </a:lnSpc>
        <a:spcBef>
          <a:spcPct val="0"/>
        </a:spcBef>
        <a:buNone/>
        <a:defRPr sz="4000" b="1" kern="1200" spc="-15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457200" rtl="0" eaLnBrk="1" latinLnBrk="0" hangingPunct="1">
        <a:lnSpc>
          <a:spcPts val="2000"/>
        </a:lnSpc>
        <a:spcBef>
          <a:spcPts val="1200"/>
        </a:spcBef>
        <a:buClr>
          <a:schemeClr val="accent2"/>
        </a:buClr>
        <a:buFont typeface="Arial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lnSpc>
          <a:spcPts val="1600"/>
        </a:lnSpc>
        <a:spcBef>
          <a:spcPts val="400"/>
        </a:spcBef>
        <a:buClr>
          <a:schemeClr val="accent2"/>
        </a:buClr>
        <a:buFont typeface="Arial"/>
        <a:buChar char="–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028700" indent="-114300" algn="l" defTabSz="457200" rtl="0" eaLnBrk="1" latinLnBrk="0" hangingPunct="1">
        <a:lnSpc>
          <a:spcPts val="1300"/>
        </a:lnSpc>
        <a:spcBef>
          <a:spcPts val="400"/>
        </a:spcBef>
        <a:buClr>
          <a:schemeClr val="accent2"/>
        </a:buClr>
        <a:buFont typeface="Arial"/>
        <a:buChar char="•"/>
        <a:defRPr sz="1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487488" indent="-115888" algn="l" defTabSz="457200" rtl="0" eaLnBrk="1" latinLnBrk="0" hangingPunct="1">
        <a:lnSpc>
          <a:spcPts val="1100"/>
        </a:lnSpc>
        <a:spcBef>
          <a:spcPts val="400"/>
        </a:spcBef>
        <a:buClr>
          <a:schemeClr val="accent2"/>
        </a:buClr>
        <a:buFont typeface="Arial"/>
        <a:buChar char="–"/>
        <a:defRPr sz="1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887538" indent="-58738" algn="l" defTabSz="457200" rtl="0" eaLnBrk="1" latinLnBrk="0" hangingPunct="1">
        <a:lnSpc>
          <a:spcPts val="900"/>
        </a:lnSpc>
        <a:spcBef>
          <a:spcPts val="400"/>
        </a:spcBef>
        <a:buClr>
          <a:schemeClr val="accent2"/>
        </a:buClr>
        <a:buFont typeface="Arial"/>
        <a:buChar char="•"/>
        <a:defRPr sz="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eg"/><Relationship Id="rId3" Type="http://schemas.openxmlformats.org/officeDocument/2006/relationships/image" Target="../media/image2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file://localhost/Users/jeremybechtel/Dropbox/Strata%20design/images/SlotMachine.pn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gif"/><Relationship Id="rId3" Type="http://schemas.openxmlformats.org/officeDocument/2006/relationships/image" Target="../media/image74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9795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5850" y="0"/>
            <a:ext cx="6788150" cy="5143500"/>
          </a:xfrm>
          <a:prstGeom prst="rect">
            <a:avLst/>
          </a:prstGeom>
        </p:spPr>
      </p:pic>
      <p:pic>
        <p:nvPicPr>
          <p:cNvPr id="7" name="Picture 6" descr="causata_logo_colour_RGB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67" t="35381" r="29167" b="39066"/>
          <a:stretch>
            <a:fillRect/>
          </a:stretch>
        </p:blipFill>
        <p:spPr>
          <a:xfrm>
            <a:off x="288207" y="4173681"/>
            <a:ext cx="1450840" cy="62875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8207" y="1801806"/>
            <a:ext cx="3740150" cy="1102519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b="1" dirty="0" smtClean="0">
                <a:solidFill>
                  <a:schemeClr val="tx1"/>
                </a:solidFill>
              </a:rPr>
              <a:t>Establishing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i="1" dirty="0" smtClean="0">
                <a:solidFill>
                  <a:schemeClr val="tx1"/>
                </a:solidFill>
              </a:rPr>
              <a:t>Cause and Effect 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from Data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4749" y="3323445"/>
            <a:ext cx="2632535" cy="75144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Jason McFall, Causata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4323590" y="3268271"/>
            <a:ext cx="424463" cy="424463"/>
          </a:xfrm>
          <a:prstGeom prst="ellipse">
            <a:avLst/>
          </a:prstGeom>
          <a:solidFill>
            <a:srgbClr val="5BB2C5"/>
          </a:solidFill>
          <a:ln w="47625">
            <a:solidFill>
              <a:srgbClr val="5BB2C5">
                <a:alpha val="86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88620" y="3244622"/>
            <a:ext cx="352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61155" y="4143108"/>
            <a:ext cx="27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endParaRPr lang="en-US" sz="2000" b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768049" y="3724485"/>
            <a:ext cx="298832" cy="376023"/>
          </a:xfrm>
          <a:prstGeom prst="straightConnector1">
            <a:avLst/>
          </a:prstGeom>
          <a:ln>
            <a:solidFill>
              <a:srgbClr val="72C1D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944768" y="3724485"/>
            <a:ext cx="378822" cy="439523"/>
          </a:xfrm>
          <a:prstGeom prst="straightConnector1">
            <a:avLst/>
          </a:prstGeom>
          <a:ln>
            <a:solidFill>
              <a:srgbClr val="72C1D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053859" y="4143750"/>
            <a:ext cx="424463" cy="424463"/>
          </a:xfrm>
          <a:prstGeom prst="ellipse">
            <a:avLst/>
          </a:prstGeom>
          <a:solidFill>
            <a:srgbClr val="5BB2C5"/>
          </a:solidFill>
          <a:ln w="47625">
            <a:solidFill>
              <a:srgbClr val="5BB2C5">
                <a:alpha val="86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11508" y="4147203"/>
            <a:ext cx="321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532508" y="4100508"/>
            <a:ext cx="424463" cy="488605"/>
            <a:chOff x="4244880" y="4271936"/>
            <a:chExt cx="424463" cy="488605"/>
          </a:xfrm>
        </p:grpSpPr>
        <p:sp>
          <p:nvSpPr>
            <p:cNvPr id="47" name="TextBox 46"/>
            <p:cNvSpPr txBox="1"/>
            <p:nvPr/>
          </p:nvSpPr>
          <p:spPr>
            <a:xfrm>
              <a:off x="4252176" y="4271936"/>
              <a:ext cx="273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244880" y="4336078"/>
              <a:ext cx="424463" cy="424463"/>
            </a:xfrm>
            <a:prstGeom prst="ellipse">
              <a:avLst/>
            </a:prstGeom>
            <a:solidFill>
              <a:srgbClr val="5BB2C5"/>
            </a:solidFill>
            <a:ln w="47625">
              <a:solidFill>
                <a:srgbClr val="5BB2C5">
                  <a:alpha val="86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51729" y="4339531"/>
              <a:ext cx="4171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W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08701" y="2510698"/>
            <a:ext cx="774747" cy="801837"/>
            <a:chOff x="6536611" y="2902357"/>
            <a:chExt cx="774747" cy="801837"/>
          </a:xfrm>
        </p:grpSpPr>
        <p:sp>
          <p:nvSpPr>
            <p:cNvPr id="70" name="Oval 69"/>
            <p:cNvSpPr/>
            <p:nvPr/>
          </p:nvSpPr>
          <p:spPr>
            <a:xfrm>
              <a:off x="6871882" y="2924344"/>
              <a:ext cx="424463" cy="424463"/>
            </a:xfrm>
            <a:prstGeom prst="ellipse">
              <a:avLst/>
            </a:prstGeom>
            <a:solidFill>
              <a:srgbClr val="5BB2C5"/>
            </a:solidFill>
            <a:ln w="47625">
              <a:solidFill>
                <a:srgbClr val="5BB2C5">
                  <a:alpha val="86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536611" y="2902357"/>
              <a:ext cx="774747" cy="801837"/>
              <a:chOff x="4768049" y="2593777"/>
              <a:chExt cx="774747" cy="801837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5081111" y="2593777"/>
                <a:ext cx="4616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solidFill>
                      <a:schemeClr val="bg1"/>
                    </a:solidFill>
                  </a:rPr>
                  <a:t>Im</a:t>
                </a:r>
                <a:endParaRPr lang="en-US" sz="2000" b="1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 flipH="1">
                <a:off x="4768049" y="3030528"/>
                <a:ext cx="297493" cy="365086"/>
              </a:xfrm>
              <a:prstGeom prst="straightConnector1">
                <a:avLst/>
              </a:prstGeom>
              <a:ln>
                <a:solidFill>
                  <a:srgbClr val="72C1D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4046951" y="2108913"/>
            <a:ext cx="905468" cy="1130859"/>
            <a:chOff x="4046951" y="2108913"/>
            <a:chExt cx="905468" cy="1130859"/>
          </a:xfrm>
        </p:grpSpPr>
        <p:sp>
          <p:nvSpPr>
            <p:cNvPr id="68" name="Oval 67"/>
            <p:cNvSpPr/>
            <p:nvPr/>
          </p:nvSpPr>
          <p:spPr>
            <a:xfrm>
              <a:off x="4046951" y="2132562"/>
              <a:ext cx="424463" cy="424463"/>
            </a:xfrm>
            <a:prstGeom prst="ellipse">
              <a:avLst/>
            </a:prstGeom>
            <a:solidFill>
              <a:srgbClr val="5BB2C5"/>
            </a:solidFill>
            <a:ln w="47625">
              <a:solidFill>
                <a:srgbClr val="5BB2C5">
                  <a:alpha val="86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86581" y="2108913"/>
              <a:ext cx="348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G</a:t>
              </a:r>
              <a:endParaRPr lang="en-US" sz="20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4550983" y="2491809"/>
              <a:ext cx="401436" cy="201817"/>
            </a:xfrm>
            <a:prstGeom prst="straightConnector1">
              <a:avLst/>
            </a:prstGeom>
            <a:ln>
              <a:solidFill>
                <a:srgbClr val="72C1D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323590" y="2695331"/>
              <a:ext cx="111088" cy="544441"/>
            </a:xfrm>
            <a:prstGeom prst="straightConnector1">
              <a:avLst/>
            </a:prstGeom>
            <a:ln>
              <a:solidFill>
                <a:srgbClr val="72C1D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524712" y="1282089"/>
            <a:ext cx="735304" cy="793834"/>
            <a:chOff x="4524712" y="1282089"/>
            <a:chExt cx="735304" cy="793834"/>
          </a:xfrm>
        </p:grpSpPr>
        <p:grpSp>
          <p:nvGrpSpPr>
            <p:cNvPr id="99" name="Group 98"/>
            <p:cNvGrpSpPr/>
            <p:nvPr/>
          </p:nvGrpSpPr>
          <p:grpSpPr>
            <a:xfrm>
              <a:off x="4822946" y="1282089"/>
              <a:ext cx="437070" cy="448112"/>
              <a:chOff x="2527431" y="2885999"/>
              <a:chExt cx="437070" cy="448112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2527431" y="2909648"/>
                <a:ext cx="424463" cy="424463"/>
              </a:xfrm>
              <a:prstGeom prst="ellipse">
                <a:avLst/>
              </a:prstGeom>
              <a:solidFill>
                <a:srgbClr val="5BB2C5"/>
              </a:solidFill>
              <a:ln w="47625">
                <a:solidFill>
                  <a:srgbClr val="5BB2C5">
                    <a:alpha val="86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20000"/>
              </a:bodyPr>
              <a:lstStyle/>
              <a:p>
                <a:pPr algn="ctr"/>
                <a:endParaRPr lang="en-US">
                  <a:solidFill>
                    <a:schemeClr val="accent5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567061" y="2885999"/>
                <a:ext cx="397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IR</a:t>
                </a:r>
              </a:p>
            </p:txBody>
          </p:sp>
        </p:grpSp>
        <p:cxnSp>
          <p:nvCxnSpPr>
            <p:cNvPr id="103" name="Straight Arrow Connector 102"/>
            <p:cNvCxnSpPr/>
            <p:nvPr/>
          </p:nvCxnSpPr>
          <p:spPr>
            <a:xfrm flipH="1">
              <a:off x="4524712" y="1710837"/>
              <a:ext cx="297493" cy="365086"/>
            </a:xfrm>
            <a:prstGeom prst="straightConnector1">
              <a:avLst/>
            </a:prstGeom>
            <a:ln>
              <a:solidFill>
                <a:srgbClr val="72C1D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719378" y="1732945"/>
            <a:ext cx="1481222" cy="874880"/>
            <a:chOff x="4719378" y="1732945"/>
            <a:chExt cx="1481222" cy="874880"/>
          </a:xfrm>
        </p:grpSpPr>
        <p:grpSp>
          <p:nvGrpSpPr>
            <p:cNvPr id="100" name="Group 99"/>
            <p:cNvGrpSpPr/>
            <p:nvPr/>
          </p:nvGrpSpPr>
          <p:grpSpPr>
            <a:xfrm>
              <a:off x="5776137" y="1732945"/>
              <a:ext cx="424463" cy="448112"/>
              <a:chOff x="2663276" y="3718236"/>
              <a:chExt cx="424463" cy="448112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2663276" y="3741885"/>
                <a:ext cx="424463" cy="424463"/>
              </a:xfrm>
              <a:prstGeom prst="ellipse">
                <a:avLst/>
              </a:prstGeom>
              <a:solidFill>
                <a:srgbClr val="5BB2C5"/>
              </a:solidFill>
              <a:ln w="47625">
                <a:solidFill>
                  <a:srgbClr val="5BB2C5">
                    <a:alpha val="86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20000"/>
              </a:bodyPr>
              <a:lstStyle/>
              <a:p>
                <a:pPr algn="ctr"/>
                <a:endParaRPr lang="en-US">
                  <a:solidFill>
                    <a:schemeClr val="accent5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702906" y="3718236"/>
                <a:ext cx="32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T</a:t>
                </a:r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>
            <a:xfrm flipH="1">
              <a:off x="5478644" y="2242739"/>
              <a:ext cx="297493" cy="365086"/>
            </a:xfrm>
            <a:prstGeom prst="straightConnector1">
              <a:avLst/>
            </a:prstGeom>
            <a:ln>
              <a:solidFill>
                <a:srgbClr val="72C1D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>
              <a:off x="4719378" y="2029509"/>
              <a:ext cx="930525" cy="286089"/>
            </a:xfrm>
            <a:prstGeom prst="straightConnector1">
              <a:avLst/>
            </a:prstGeom>
            <a:ln>
              <a:solidFill>
                <a:srgbClr val="72C1D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002489" y="1303450"/>
            <a:ext cx="953551" cy="846662"/>
            <a:chOff x="3002489" y="1303450"/>
            <a:chExt cx="953551" cy="846662"/>
          </a:xfrm>
        </p:grpSpPr>
        <p:grpSp>
          <p:nvGrpSpPr>
            <p:cNvPr id="101" name="Group 100"/>
            <p:cNvGrpSpPr/>
            <p:nvPr/>
          </p:nvGrpSpPr>
          <p:grpSpPr>
            <a:xfrm>
              <a:off x="3002489" y="1303450"/>
              <a:ext cx="424463" cy="448112"/>
              <a:chOff x="2916651" y="1840407"/>
              <a:chExt cx="424463" cy="448112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2916651" y="1864056"/>
                <a:ext cx="424463" cy="424463"/>
              </a:xfrm>
              <a:prstGeom prst="ellipse">
                <a:avLst/>
              </a:prstGeom>
              <a:solidFill>
                <a:srgbClr val="5BB2C5"/>
              </a:solidFill>
              <a:ln w="47625">
                <a:solidFill>
                  <a:srgbClr val="5BB2C5">
                    <a:alpha val="86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20000"/>
              </a:bodyPr>
              <a:lstStyle/>
              <a:p>
                <a:pPr algn="ctr"/>
                <a:endParaRPr lang="en-US">
                  <a:solidFill>
                    <a:schemeClr val="accent5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956281" y="1840407"/>
                <a:ext cx="3463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  <p:cxnSp>
          <p:nvCxnSpPr>
            <p:cNvPr id="106" name="Straight Arrow Connector 105"/>
            <p:cNvCxnSpPr/>
            <p:nvPr/>
          </p:nvCxnSpPr>
          <p:spPr>
            <a:xfrm>
              <a:off x="3493621" y="1785026"/>
              <a:ext cx="462419" cy="365086"/>
            </a:xfrm>
            <a:prstGeom prst="straightConnector1">
              <a:avLst/>
            </a:prstGeom>
            <a:ln>
              <a:solidFill>
                <a:srgbClr val="72C1D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042119" y="2509023"/>
            <a:ext cx="902649" cy="745561"/>
            <a:chOff x="3042119" y="2509023"/>
            <a:chExt cx="902649" cy="745561"/>
          </a:xfrm>
        </p:grpSpPr>
        <p:grpSp>
          <p:nvGrpSpPr>
            <p:cNvPr id="98" name="Group 97"/>
            <p:cNvGrpSpPr/>
            <p:nvPr/>
          </p:nvGrpSpPr>
          <p:grpSpPr>
            <a:xfrm>
              <a:off x="3042119" y="2806472"/>
              <a:ext cx="466471" cy="448112"/>
              <a:chOff x="5901776" y="2917289"/>
              <a:chExt cx="466471" cy="448112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5901776" y="2940938"/>
                <a:ext cx="424463" cy="424463"/>
              </a:xfrm>
              <a:prstGeom prst="ellipse">
                <a:avLst/>
              </a:prstGeom>
              <a:solidFill>
                <a:srgbClr val="5BB2C5"/>
              </a:solidFill>
              <a:ln w="47625">
                <a:solidFill>
                  <a:srgbClr val="5BB2C5">
                    <a:alpha val="86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20000"/>
              </a:bodyPr>
              <a:lstStyle/>
              <a:p>
                <a:pPr algn="ctr"/>
                <a:endParaRPr lang="en-US">
                  <a:solidFill>
                    <a:schemeClr val="accent5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5903306" y="2917289"/>
                <a:ext cx="4649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BP</a:t>
                </a:r>
              </a:p>
            </p:txBody>
          </p:sp>
        </p:grpSp>
        <p:cxnSp>
          <p:nvCxnSpPr>
            <p:cNvPr id="108" name="Straight Arrow Connector 107"/>
            <p:cNvCxnSpPr/>
            <p:nvPr/>
          </p:nvCxnSpPr>
          <p:spPr>
            <a:xfrm flipH="1">
              <a:off x="3612505" y="2509023"/>
              <a:ext cx="332263" cy="316346"/>
            </a:xfrm>
            <a:prstGeom prst="straightConnector1">
              <a:avLst/>
            </a:prstGeom>
            <a:ln>
              <a:solidFill>
                <a:srgbClr val="72C1D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9687" y="47472"/>
            <a:ext cx="9046434" cy="744217"/>
            <a:chOff x="109687" y="47472"/>
            <a:chExt cx="9046434" cy="744217"/>
          </a:xfrm>
        </p:grpSpPr>
        <p:sp>
          <p:nvSpPr>
            <p:cNvPr id="5" name="TextBox 4"/>
            <p:cNvSpPr txBox="1"/>
            <p:nvPr/>
          </p:nvSpPr>
          <p:spPr>
            <a:xfrm>
              <a:off x="223161" y="155202"/>
              <a:ext cx="8932960" cy="6096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 b="1" i="1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Bayesian networks</a:t>
              </a: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109687" y="47472"/>
              <a:ext cx="8940437" cy="744217"/>
              <a:chOff x="96988" y="-4245609"/>
              <a:chExt cx="8940437" cy="744217"/>
            </a:xfrm>
          </p:grpSpPr>
          <p:sp>
            <p:nvSpPr>
              <p:cNvPr id="114" name="Rectangle 113"/>
              <p:cNvSpPr/>
              <p:nvPr/>
            </p:nvSpPr>
            <p:spPr>
              <a:xfrm flipH="1">
                <a:off x="96988" y="-4245609"/>
                <a:ext cx="8932963" cy="744217"/>
              </a:xfrm>
              <a:prstGeom prst="rect">
                <a:avLst/>
              </a:prstGeom>
              <a:solidFill>
                <a:srgbClr val="3A3A3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04465" y="-4188653"/>
                <a:ext cx="8932960" cy="6096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1" i="1" dirty="0" err="1" smtClean="0">
                    <a:solidFill>
                      <a:srgbClr val="FFFFFF"/>
                    </a:solidFill>
                    <a:latin typeface="Calibri"/>
                    <a:ea typeface="+mj-ea"/>
                    <a:cs typeface="Calibri"/>
                  </a:rPr>
                  <a:t>Analysing</a:t>
                </a:r>
                <a:r>
                  <a:rPr lang="en-US" sz="3200" b="1" i="1" dirty="0" smtClean="0">
                    <a:solidFill>
                      <a:srgbClr val="FFFFFF"/>
                    </a:solidFill>
                    <a:latin typeface="Calibri"/>
                    <a:ea typeface="+mj-ea"/>
                    <a:cs typeface="Calibri"/>
                  </a:rPr>
                  <a:t> observational data is hard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692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mistry_flask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3999" cy="51435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502020" y="412497"/>
            <a:ext cx="3739780" cy="4990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</a:rPr>
              <a:t>E</a:t>
            </a:r>
            <a:r>
              <a:rPr lang="en-US" sz="3600" i="1" dirty="0" smtClean="0">
                <a:solidFill>
                  <a:schemeClr val="bg1"/>
                </a:solidFill>
              </a:rPr>
              <a:t>xperiment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25030" y="850088"/>
            <a:ext cx="4044580" cy="1276603"/>
          </a:xfrm>
          <a:prstGeom prst="rect">
            <a:avLst/>
          </a:prstGeom>
        </p:spPr>
        <p:txBody>
          <a:bodyPr wrap="none" lIns="108000"/>
          <a:lstStyle>
            <a:lvl1pPr algn="l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2800" b="0" i="1" dirty="0" smtClean="0">
                <a:solidFill>
                  <a:schemeClr val="bg1">
                    <a:lumMod val="65000"/>
                  </a:schemeClr>
                </a:solidFill>
              </a:rPr>
              <a:t>Put the science into data science</a:t>
            </a:r>
            <a:endParaRPr lang="en-US" sz="2800" b="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0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4593502" y="1180484"/>
            <a:ext cx="3094913" cy="3605421"/>
            <a:chOff x="4593502" y="1180484"/>
            <a:chExt cx="3094913" cy="3605421"/>
          </a:xfrm>
        </p:grpSpPr>
        <p:grpSp>
          <p:nvGrpSpPr>
            <p:cNvPr id="55" name="Group 54"/>
            <p:cNvGrpSpPr/>
            <p:nvPr/>
          </p:nvGrpSpPr>
          <p:grpSpPr>
            <a:xfrm>
              <a:off x="4593502" y="1180484"/>
              <a:ext cx="3094913" cy="1109598"/>
              <a:chOff x="4593502" y="1180484"/>
              <a:chExt cx="3094913" cy="110959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593502" y="1496424"/>
                <a:ext cx="1930853" cy="390649"/>
                <a:chOff x="4593502" y="1496424"/>
                <a:chExt cx="1930853" cy="390649"/>
              </a:xfrm>
            </p:grpSpPr>
            <p:sp>
              <p:nvSpPr>
                <p:cNvPr id="3" name="Chevron 2"/>
                <p:cNvSpPr/>
                <p:nvPr/>
              </p:nvSpPr>
              <p:spPr>
                <a:xfrm>
                  <a:off x="4593502" y="1564694"/>
                  <a:ext cx="1930853" cy="309513"/>
                </a:xfrm>
                <a:prstGeom prst="chevron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4824794" y="1496424"/>
                  <a:ext cx="1648595" cy="390649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ctr">
                  <a:norm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b="1" dirty="0" smtClean="0">
                      <a:solidFill>
                        <a:schemeClr val="bg1"/>
                      </a:solidFill>
                      <a:latin typeface="+mj-lt"/>
                      <a:ea typeface="+mj-ea"/>
                      <a:cs typeface="+mj-cs"/>
                    </a:rPr>
                    <a:t>INTERVENTION</a:t>
                  </a: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567609" y="1180484"/>
                <a:ext cx="1120806" cy="1109598"/>
                <a:chOff x="6567609" y="1180484"/>
                <a:chExt cx="1120806" cy="110959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6567609" y="1180484"/>
                  <a:ext cx="1120806" cy="1109598"/>
                </a:xfrm>
                <a:prstGeom prst="ellipse">
                  <a:avLst/>
                </a:prstGeom>
                <a:noFill/>
                <a:ln w="57150" cmpd="sng">
                  <a:solidFill>
                    <a:srgbClr val="B1251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6614978" y="1461765"/>
                  <a:ext cx="858363" cy="772527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ctr">
                  <a:norm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3200" dirty="0" smtClean="0">
                    <a:solidFill>
                      <a:srgbClr val="706F6B"/>
                    </a:solidFill>
                    <a:latin typeface="+mj-lt"/>
                    <a:ea typeface="+mj-ea"/>
                    <a:cs typeface="+mj-cs"/>
                  </a:endParaRPr>
                </a:p>
              </p:txBody>
            </p:sp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731893" y="1543971"/>
                  <a:ext cx="105670" cy="300324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921781" y="1792896"/>
                  <a:ext cx="105670" cy="300324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125777" y="1780046"/>
                  <a:ext cx="105670" cy="300324"/>
                </a:xfrm>
                <a:prstGeom prst="rect">
                  <a:avLst/>
                </a:prstGeom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363394" y="1617033"/>
                  <a:ext cx="105670" cy="300324"/>
                </a:xfrm>
                <a:prstGeom prst="rect">
                  <a:avLst/>
                </a:prstGeom>
              </p:spPr>
            </p:pic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74615" y="1374920"/>
                  <a:ext cx="105670" cy="300324"/>
                </a:xfrm>
                <a:prstGeom prst="rect">
                  <a:avLst/>
                </a:prstGeom>
              </p:spPr>
            </p:pic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14874" y="1352927"/>
                  <a:ext cx="105670" cy="30032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3" name="Group 52"/>
            <p:cNvGrpSpPr/>
            <p:nvPr/>
          </p:nvGrpSpPr>
          <p:grpSpPr>
            <a:xfrm>
              <a:off x="4593502" y="3676307"/>
              <a:ext cx="3094913" cy="1109598"/>
              <a:chOff x="4593502" y="3676307"/>
              <a:chExt cx="3094913" cy="110959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593502" y="4015469"/>
                <a:ext cx="1930853" cy="390649"/>
                <a:chOff x="4593502" y="4015469"/>
                <a:chExt cx="1930853" cy="390649"/>
              </a:xfrm>
            </p:grpSpPr>
            <p:sp>
              <p:nvSpPr>
                <p:cNvPr id="68" name="Chevron 67"/>
                <p:cNvSpPr/>
                <p:nvPr/>
              </p:nvSpPr>
              <p:spPr>
                <a:xfrm>
                  <a:off x="4593502" y="4083740"/>
                  <a:ext cx="1930853" cy="309513"/>
                </a:xfrm>
                <a:prstGeom prst="chevron">
                  <a:avLst/>
                </a:prstGeom>
                <a:solidFill>
                  <a:srgbClr val="4BACC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4824794" y="4015469"/>
                  <a:ext cx="1648595" cy="390649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ctr">
                  <a:norm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b="1" dirty="0" smtClean="0">
                      <a:solidFill>
                        <a:schemeClr val="bg1"/>
                      </a:solidFill>
                      <a:latin typeface="+mj-lt"/>
                      <a:ea typeface="+mj-ea"/>
                      <a:cs typeface="+mj-cs"/>
                    </a:rPr>
                    <a:t>CONTROL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6567609" y="3676307"/>
                <a:ext cx="1120806" cy="1109598"/>
                <a:chOff x="6567609" y="3676307"/>
                <a:chExt cx="1120806" cy="1109598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6680134" y="3931250"/>
                  <a:ext cx="858363" cy="772527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ctr">
                  <a:norm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3200" dirty="0" smtClean="0">
                    <a:solidFill>
                      <a:srgbClr val="706F6B"/>
                    </a:solidFill>
                    <a:latin typeface="+mj-lt"/>
                    <a:ea typeface="+mj-ea"/>
                    <a:cs typeface="+mj-cs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567609" y="3676307"/>
                  <a:ext cx="1120806" cy="1109598"/>
                </a:xfrm>
                <a:prstGeom prst="ellipse">
                  <a:avLst/>
                </a:prstGeom>
                <a:noFill/>
                <a:ln w="57150" cmpd="sng">
                  <a:solidFill>
                    <a:srgbClr val="4BACC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775633" y="4019882"/>
                  <a:ext cx="105670" cy="300324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025494" y="3850445"/>
                  <a:ext cx="105670" cy="300324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979798" y="4275230"/>
                  <a:ext cx="105670" cy="300324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190933" y="4294506"/>
                  <a:ext cx="105670" cy="300324"/>
                </a:xfrm>
                <a:prstGeom prst="rect">
                  <a:avLst/>
                </a:prstGeom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435690" y="4105794"/>
                  <a:ext cx="105670" cy="300324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02793" y="3856870"/>
                  <a:ext cx="105670" cy="30032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8" name="Group 47"/>
          <p:cNvGrpSpPr/>
          <p:nvPr/>
        </p:nvGrpSpPr>
        <p:grpSpPr>
          <a:xfrm>
            <a:off x="2108526" y="1174058"/>
            <a:ext cx="2760024" cy="3618272"/>
            <a:chOff x="2108526" y="1174058"/>
            <a:chExt cx="2760024" cy="3618272"/>
          </a:xfrm>
        </p:grpSpPr>
        <p:sp>
          <p:nvSpPr>
            <p:cNvPr id="71" name="Chevron 70"/>
            <p:cNvSpPr/>
            <p:nvPr/>
          </p:nvSpPr>
          <p:spPr>
            <a:xfrm rot="19933559">
              <a:off x="2156319" y="2060236"/>
              <a:ext cx="2037014" cy="309513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Chevron 69"/>
            <p:cNvSpPr/>
            <p:nvPr/>
          </p:nvSpPr>
          <p:spPr>
            <a:xfrm rot="1331012">
              <a:off x="2108526" y="3705616"/>
              <a:ext cx="2076650" cy="309513"/>
            </a:xfrm>
            <a:prstGeom prst="chevron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747744" y="3682732"/>
              <a:ext cx="1120806" cy="1109598"/>
              <a:chOff x="3747744" y="3682732"/>
              <a:chExt cx="1120806" cy="110959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895964" y="3937675"/>
                <a:ext cx="858363" cy="77252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 smtClean="0">
                  <a:solidFill>
                    <a:srgbClr val="706F6B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747744" y="3682732"/>
                <a:ext cx="1120806" cy="1109598"/>
              </a:xfrm>
              <a:prstGeom prst="ellipse">
                <a:avLst/>
              </a:prstGeom>
              <a:solidFill>
                <a:schemeClr val="bg1"/>
              </a:solidFill>
              <a:ln w="57150" cmpd="sng">
                <a:solidFill>
                  <a:srgbClr val="4BACC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62906" y="4026307"/>
                <a:ext cx="105670" cy="3003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12768" y="3856870"/>
                <a:ext cx="105670" cy="300324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67072" y="4281656"/>
                <a:ext cx="105670" cy="300324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26427" y="3905550"/>
                <a:ext cx="105670" cy="30032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78207" y="4300931"/>
                <a:ext cx="105670" cy="300324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22963" y="4112218"/>
                <a:ext cx="105670" cy="300324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3747744" y="1174058"/>
              <a:ext cx="1120806" cy="1109598"/>
              <a:chOff x="3747744" y="1174058"/>
              <a:chExt cx="1120806" cy="110959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747744" y="1174058"/>
                <a:ext cx="1120806" cy="1109598"/>
              </a:xfrm>
              <a:prstGeom prst="ellipse">
                <a:avLst/>
              </a:prstGeom>
              <a:solidFill>
                <a:schemeClr val="bg1"/>
              </a:solidFill>
              <a:ln w="57150" cmpd="sng">
                <a:solidFill>
                  <a:srgbClr val="4BACC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845085" y="1455340"/>
                <a:ext cx="858363" cy="77252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 smtClean="0">
                  <a:solidFill>
                    <a:srgbClr val="706F6B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62000" y="1537547"/>
                <a:ext cx="105670" cy="30032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90445" y="1380959"/>
                <a:ext cx="105670" cy="30032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51888" y="1786470"/>
                <a:ext cx="105670" cy="30032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04104" y="1346114"/>
                <a:ext cx="105670" cy="300324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55884" y="1773620"/>
                <a:ext cx="105670" cy="300324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93502" y="1610608"/>
                <a:ext cx="105670" cy="300324"/>
              </a:xfrm>
              <a:prstGeom prst="rect">
                <a:avLst/>
              </a:prstGeom>
            </p:spPr>
          </p:pic>
        </p:grpSp>
      </p:grpSp>
      <p:sp>
        <p:nvSpPr>
          <p:cNvPr id="82" name="TextBox 81"/>
          <p:cNvSpPr txBox="1"/>
          <p:nvPr/>
        </p:nvSpPr>
        <p:spPr>
          <a:xfrm>
            <a:off x="3250757" y="2602376"/>
            <a:ext cx="2194340" cy="7504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solidFill>
                  <a:srgbClr val="706F6B"/>
                </a:solidFill>
                <a:latin typeface="+mj-lt"/>
                <a:ea typeface="+mj-ea"/>
                <a:cs typeface="+mj-cs"/>
              </a:rPr>
              <a:t>Split population randomly into two groups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42038" y="2595952"/>
            <a:ext cx="2194340" cy="7504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solidFill>
                  <a:srgbClr val="706F6B"/>
                </a:solidFill>
                <a:latin typeface="+mj-lt"/>
                <a:ea typeface="+mj-ea"/>
                <a:cs typeface="+mj-cs"/>
              </a:rPr>
              <a:t>Measure outcomes for both groups</a:t>
            </a:r>
          </a:p>
        </p:txBody>
      </p:sp>
      <p:sp>
        <p:nvSpPr>
          <p:cNvPr id="66" name="Rectangle 65"/>
          <p:cNvSpPr/>
          <p:nvPr/>
        </p:nvSpPr>
        <p:spPr>
          <a:xfrm flipH="1">
            <a:off x="108857" y="132082"/>
            <a:ext cx="8932963" cy="744217"/>
          </a:xfrm>
          <a:prstGeom prst="rect">
            <a:avLst/>
          </a:prstGeom>
          <a:solidFill>
            <a:srgbClr val="3A3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23161" y="155202"/>
            <a:ext cx="8932960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i="1" dirty="0" err="1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Randomised</a:t>
            </a:r>
            <a:r>
              <a:rPr lang="en-US" sz="3200" b="1" i="1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 Controlled Trials</a:t>
            </a:r>
          </a:p>
        </p:txBody>
      </p:sp>
      <p:pic>
        <p:nvPicPr>
          <p:cNvPr id="73" name="Picture 72" descr="causata_logo slug_RED_right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6"/>
            <a:ext cx="1157108" cy="50062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0568" y="2079267"/>
            <a:ext cx="1891807" cy="1872890"/>
            <a:chOff x="740568" y="2079267"/>
            <a:chExt cx="1891807" cy="1872890"/>
          </a:xfrm>
        </p:grpSpPr>
        <p:sp>
          <p:nvSpPr>
            <p:cNvPr id="8" name="Oval 7"/>
            <p:cNvSpPr/>
            <p:nvPr/>
          </p:nvSpPr>
          <p:spPr>
            <a:xfrm>
              <a:off x="740568" y="2079267"/>
              <a:ext cx="1891807" cy="1872890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7341" y="2448178"/>
              <a:ext cx="105670" cy="30032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7120" y="2589526"/>
              <a:ext cx="105670" cy="30032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1513" y="2938674"/>
              <a:ext cx="105670" cy="30032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6929" y="2826685"/>
              <a:ext cx="105670" cy="30032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9709" y="2548025"/>
              <a:ext cx="105670" cy="30032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4042" y="3253493"/>
              <a:ext cx="105670" cy="3003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9359" y="2886716"/>
              <a:ext cx="105670" cy="30032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5649" y="2982187"/>
              <a:ext cx="105670" cy="30032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6693" y="2788513"/>
              <a:ext cx="105670" cy="30032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0433" y="2938674"/>
              <a:ext cx="105670" cy="30032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6955" y="2394389"/>
              <a:ext cx="105670" cy="30032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0097" y="2397863"/>
              <a:ext cx="105670" cy="30032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0853" y="3189772"/>
              <a:ext cx="105670" cy="30032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4922" y="3339934"/>
              <a:ext cx="105670" cy="30032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5028" y="3339934"/>
              <a:ext cx="105670" cy="300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228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02685" y="1478401"/>
            <a:ext cx="3554334" cy="3665100"/>
            <a:chOff x="4202685" y="1478401"/>
            <a:chExt cx="3554334" cy="3665100"/>
          </a:xfrm>
        </p:grpSpPr>
        <p:grpSp>
          <p:nvGrpSpPr>
            <p:cNvPr id="4" name="Group 3"/>
            <p:cNvGrpSpPr/>
            <p:nvPr/>
          </p:nvGrpSpPr>
          <p:grpSpPr>
            <a:xfrm>
              <a:off x="6171360" y="1478401"/>
              <a:ext cx="1585659" cy="3665100"/>
              <a:chOff x="3587606" y="2450914"/>
              <a:chExt cx="1585659" cy="227515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587606" y="3227702"/>
                <a:ext cx="609600" cy="1498363"/>
              </a:xfrm>
              <a:prstGeom prst="rect">
                <a:avLst/>
              </a:prstGeom>
              <a:solidFill>
                <a:srgbClr val="56909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563665" y="2450914"/>
                <a:ext cx="609600" cy="2275151"/>
              </a:xfrm>
              <a:prstGeom prst="rect">
                <a:avLst/>
              </a:prstGeom>
              <a:solidFill>
                <a:srgbClr val="56909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202685" y="4674242"/>
              <a:ext cx="1901877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706F6B"/>
                  </a:solidFill>
                  <a:latin typeface="+mj-lt"/>
                  <a:ea typeface="+mj-ea"/>
                  <a:cs typeface="+mj-cs"/>
                </a:rPr>
                <a:t>Renewal rate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84131" y="1984125"/>
            <a:ext cx="6390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chemeClr val="accent2"/>
                </a:solidFill>
              </a:rPr>
              <a:t>vs</a:t>
            </a:r>
            <a:endParaRPr lang="en-US" sz="3200" i="1" dirty="0">
              <a:solidFill>
                <a:schemeClr val="accent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9790" y="1412637"/>
            <a:ext cx="2248653" cy="2005012"/>
            <a:chOff x="3135394" y="1471980"/>
            <a:chExt cx="2248653" cy="2005012"/>
          </a:xfrm>
        </p:grpSpPr>
        <p:sp>
          <p:nvSpPr>
            <p:cNvPr id="15" name="Rounded Rectangle 14"/>
            <p:cNvSpPr/>
            <p:nvPr/>
          </p:nvSpPr>
          <p:spPr>
            <a:xfrm>
              <a:off x="3266321" y="1471980"/>
              <a:ext cx="1914526" cy="20050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D5D4D2">
                  <a:alpha val="79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69547" y="1765614"/>
              <a:ext cx="1714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accent2"/>
                  </a:solidFill>
                  <a:latin typeface="+mj-lt"/>
                </a:rPr>
                <a:t>RENEW</a:t>
              </a:r>
              <a:endParaRPr lang="en-US" sz="2400" b="1" i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35394" y="2328800"/>
              <a:ext cx="21597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accent2"/>
                  </a:solidFill>
                </a:rPr>
                <a:t>your 12 month</a:t>
              </a:r>
              <a:br>
                <a:rPr lang="en-US" b="1" i="1" dirty="0" smtClean="0">
                  <a:solidFill>
                    <a:schemeClr val="accent2"/>
                  </a:solidFill>
                </a:rPr>
              </a:br>
              <a:r>
                <a:rPr lang="en-US" b="1" i="1" dirty="0" smtClean="0">
                  <a:solidFill>
                    <a:schemeClr val="accent2"/>
                  </a:solidFill>
                </a:rPr>
                <a:t> </a:t>
              </a:r>
              <a:r>
                <a:rPr lang="en-US" b="1" i="1" dirty="0">
                  <a:solidFill>
                    <a:schemeClr val="accent2"/>
                  </a:solidFill>
                </a:rPr>
                <a:t>virus </a:t>
              </a:r>
              <a:r>
                <a:rPr lang="en-US" b="1" i="1" dirty="0" smtClean="0">
                  <a:solidFill>
                    <a:schemeClr val="accent2"/>
                  </a:solidFill>
                </a:rPr>
                <a:t>protection</a:t>
              </a:r>
              <a:br>
                <a:rPr lang="en-US" b="1" i="1" dirty="0" smtClean="0">
                  <a:solidFill>
                    <a:schemeClr val="accent2"/>
                  </a:solidFill>
                </a:rPr>
              </a:br>
              <a:endParaRPr lang="en-US" b="1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21904" y="1412638"/>
            <a:ext cx="2159753" cy="2057150"/>
            <a:chOff x="408821" y="1471979"/>
            <a:chExt cx="2159753" cy="2057150"/>
          </a:xfrm>
        </p:grpSpPr>
        <p:pic>
          <p:nvPicPr>
            <p:cNvPr id="3074" name="Picture 2" descr="\\ROBINS-AIRPORT-\Time Machine Backup\Shared\_LAUREN\WORKING FILES\button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1" y="1471979"/>
              <a:ext cx="1914526" cy="2005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548521" y="1471980"/>
              <a:ext cx="1914526" cy="2005012"/>
            </a:xfrm>
            <a:prstGeom prst="roundRect">
              <a:avLst/>
            </a:prstGeom>
            <a:solidFill>
              <a:srgbClr val="ABD9E3"/>
            </a:solidFill>
            <a:ln>
              <a:noFill/>
            </a:ln>
            <a:effectLst>
              <a:outerShdw blurRad="40000" dist="23000" dir="5400000" rotWithShape="0">
                <a:srgbClr val="D5D4D2">
                  <a:alpha val="79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347" y="1765614"/>
              <a:ext cx="1714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accent2"/>
                  </a:solidFill>
                  <a:latin typeface="+mj-lt"/>
                </a:rPr>
                <a:t>SAVE 25%</a:t>
              </a:r>
              <a:endParaRPr lang="en-US" sz="2400" b="1" i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8821" y="2328800"/>
              <a:ext cx="21597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accent2"/>
                  </a:solidFill>
                </a:rPr>
                <a:t>Renew your </a:t>
              </a:r>
            </a:p>
            <a:p>
              <a:pPr algn="ctr"/>
              <a:r>
                <a:rPr lang="en-US" b="1" i="1" dirty="0" smtClean="0">
                  <a:solidFill>
                    <a:schemeClr val="accent2"/>
                  </a:solidFill>
                </a:rPr>
                <a:t>12 month</a:t>
              </a:r>
              <a:br>
                <a:rPr lang="en-US" b="1" i="1" dirty="0" smtClean="0">
                  <a:solidFill>
                    <a:schemeClr val="accent2"/>
                  </a:solidFill>
                </a:rPr>
              </a:br>
              <a:r>
                <a:rPr lang="en-US" b="1" i="1" dirty="0" smtClean="0">
                  <a:solidFill>
                    <a:schemeClr val="accent2"/>
                  </a:solidFill>
                </a:rPr>
                <a:t> </a:t>
              </a:r>
              <a:r>
                <a:rPr lang="en-US" b="1" i="1" dirty="0">
                  <a:solidFill>
                    <a:schemeClr val="accent2"/>
                  </a:solidFill>
                </a:rPr>
                <a:t>virus </a:t>
              </a:r>
              <a:r>
                <a:rPr lang="en-US" b="1" i="1" dirty="0" smtClean="0">
                  <a:solidFill>
                    <a:schemeClr val="accent2"/>
                  </a:solidFill>
                </a:rPr>
                <a:t>protection</a:t>
              </a:r>
              <a:br>
                <a:rPr lang="en-US" b="1" i="1" dirty="0" smtClean="0">
                  <a:solidFill>
                    <a:schemeClr val="accent2"/>
                  </a:solidFill>
                </a:rPr>
              </a:br>
              <a:endParaRPr lang="en-US" b="1" i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9" name="Picture 18" descr="causata_logo slug_RED_right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6"/>
            <a:ext cx="1157108" cy="5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4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d-di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79400"/>
            <a:ext cx="6096000" cy="4572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87720" y="332539"/>
            <a:ext cx="6241680" cy="4990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Randomise</a:t>
            </a:r>
            <a:endParaRPr lang="en-US" sz="3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9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en_Synchronized_10_metre_platfor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25428" cy="65278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5190560" y="3880255"/>
            <a:ext cx="3739780" cy="4990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i="1" dirty="0" smtClean="0">
                <a:solidFill>
                  <a:schemeClr val="bg1"/>
                </a:solidFill>
              </a:rPr>
              <a:t>Concurrent control </a:t>
            </a:r>
          </a:p>
        </p:txBody>
      </p:sp>
    </p:spTree>
    <p:extLst>
      <p:ext uri="{BB962C8B-B14F-4D97-AF65-F5344CB8AC3E}">
        <p14:creationId xmlns:p14="http://schemas.microsoft.com/office/powerpoint/2010/main" val="116419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9-23 at 20.07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350" y="203200"/>
            <a:ext cx="3392547" cy="473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946900" y="4533900"/>
            <a:ext cx="16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b</a:t>
            </a:r>
            <a:r>
              <a:rPr lang="en-US" b="1" dirty="0" err="1" smtClean="0">
                <a:solidFill>
                  <a:schemeClr val="bg1"/>
                </a:solidFill>
              </a:rPr>
              <a:t>adscience.net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5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otMachine.png" descr="/Users/jeremybechtel/Dropbox/Strata design/images/SlotMachin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4820020" y="3221435"/>
            <a:ext cx="4359980" cy="1553765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010520" y="3364995"/>
            <a:ext cx="3739780" cy="4990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i="1" dirty="0" smtClean="0">
                <a:solidFill>
                  <a:schemeClr val="bg1"/>
                </a:solidFill>
              </a:rPr>
              <a:t>Bandit algorithms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820020" y="3745994"/>
            <a:ext cx="4044580" cy="1276603"/>
          </a:xfrm>
          <a:prstGeom prst="rect">
            <a:avLst/>
          </a:prstGeom>
        </p:spPr>
        <p:txBody>
          <a:bodyPr wrap="none" lIns="108000"/>
          <a:lstStyle>
            <a:lvl1pPr algn="l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2800" b="0" i="1" dirty="0" smtClean="0">
                <a:solidFill>
                  <a:schemeClr val="bg1">
                    <a:lumMod val="65000"/>
                  </a:schemeClr>
                </a:solidFill>
              </a:rPr>
              <a:t>Including random exploration</a:t>
            </a:r>
            <a:endParaRPr lang="en-US" sz="2800" b="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0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444517" y="2001899"/>
            <a:ext cx="4382317" cy="3141601"/>
            <a:chOff x="1347574" y="2001899"/>
            <a:chExt cx="4382317" cy="3141601"/>
          </a:xfrm>
        </p:grpSpPr>
        <p:sp>
          <p:nvSpPr>
            <p:cNvPr id="8" name="TextBox 7"/>
            <p:cNvSpPr txBox="1"/>
            <p:nvPr/>
          </p:nvSpPr>
          <p:spPr>
            <a:xfrm>
              <a:off x="1347574" y="4674241"/>
              <a:ext cx="1771004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r" defTabSz="914400">
                <a:spcBef>
                  <a:spcPct val="0"/>
                </a:spcBef>
              </a:pPr>
              <a:r>
                <a:rPr lang="en-US" sz="2000" dirty="0">
                  <a:solidFill>
                    <a:srgbClr val="706F6B"/>
                  </a:solidFill>
                  <a:latin typeface="Calibri"/>
                </a:rPr>
                <a:t>r</a:t>
              </a:r>
              <a:r>
                <a:rPr lang="en-US" sz="2000" dirty="0" smtClean="0">
                  <a:solidFill>
                    <a:srgbClr val="706F6B"/>
                  </a:solidFill>
                  <a:latin typeface="Calibri"/>
                </a:rPr>
                <a:t>esponse rate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215291" y="2001899"/>
              <a:ext cx="2514600" cy="3141601"/>
              <a:chOff x="3215291" y="2001899"/>
              <a:chExt cx="2514600" cy="314160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15291" y="2685357"/>
                <a:ext cx="609600" cy="245814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  <a:latin typeface="Calibri"/>
                  </a:rPr>
                  <a:t> </a:t>
                </a: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167791" y="2001899"/>
                <a:ext cx="609600" cy="31416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120291" y="3189467"/>
                <a:ext cx="609600" cy="1954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426534" y="1395998"/>
            <a:ext cx="381001" cy="2551422"/>
            <a:chOff x="3314700" y="1856515"/>
            <a:chExt cx="381001" cy="1972698"/>
          </a:xfrm>
        </p:grpSpPr>
        <p:cxnSp>
          <p:nvCxnSpPr>
            <p:cNvPr id="19" name="Straight Connector 18"/>
            <p:cNvCxnSpPr/>
            <p:nvPr/>
          </p:nvCxnSpPr>
          <p:spPr>
            <a:xfrm rot="16200000" flipH="1">
              <a:off x="2521150" y="2840566"/>
              <a:ext cx="1968100" cy="1"/>
            </a:xfrm>
            <a:prstGeom prst="line">
              <a:avLst/>
            </a:prstGeom>
            <a:ln w="19050" cmpd="sng">
              <a:solidFill>
                <a:srgbClr val="5D5C5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 flipV="1">
              <a:off x="3314700" y="1856515"/>
              <a:ext cx="381000" cy="1"/>
            </a:xfrm>
            <a:prstGeom prst="line">
              <a:avLst/>
            </a:prstGeom>
            <a:ln w="19050" cmpd="sng">
              <a:solidFill>
                <a:srgbClr val="5D5C5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V="1">
              <a:off x="3314701" y="3829212"/>
              <a:ext cx="381000" cy="1"/>
            </a:xfrm>
            <a:prstGeom prst="line">
              <a:avLst/>
            </a:prstGeom>
            <a:ln w="19050" cmpd="sng">
              <a:solidFill>
                <a:srgbClr val="5D5C5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381494" y="1580192"/>
            <a:ext cx="381000" cy="807015"/>
            <a:chOff x="4305300" y="1998528"/>
            <a:chExt cx="381000" cy="617274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4187165" y="2306371"/>
              <a:ext cx="617271" cy="1588"/>
            </a:xfrm>
            <a:prstGeom prst="line">
              <a:avLst/>
            </a:prstGeom>
            <a:ln w="19050" cmpd="sng">
              <a:solidFill>
                <a:srgbClr val="5D5C5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 flipV="1">
              <a:off x="4305300" y="1998528"/>
              <a:ext cx="381000" cy="1"/>
            </a:xfrm>
            <a:prstGeom prst="line">
              <a:avLst/>
            </a:prstGeom>
            <a:ln w="19050" cmpd="sng">
              <a:solidFill>
                <a:srgbClr val="5D5C5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V="1">
              <a:off x="4305300" y="2615801"/>
              <a:ext cx="381000" cy="1"/>
            </a:xfrm>
            <a:prstGeom prst="line">
              <a:avLst/>
            </a:prstGeom>
            <a:ln w="19050" cmpd="sng">
              <a:solidFill>
                <a:srgbClr val="5D5C5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331534" y="2670813"/>
            <a:ext cx="381000" cy="1014545"/>
            <a:chOff x="5219700" y="2840566"/>
            <a:chExt cx="381000" cy="784751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5020732" y="3229240"/>
              <a:ext cx="778936" cy="1589"/>
            </a:xfrm>
            <a:prstGeom prst="line">
              <a:avLst/>
            </a:prstGeom>
            <a:ln w="19050" cmpd="sng">
              <a:solidFill>
                <a:srgbClr val="5D5C5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 flipV="1">
              <a:off x="5219700" y="2840566"/>
              <a:ext cx="381000" cy="1"/>
            </a:xfrm>
            <a:prstGeom prst="line">
              <a:avLst/>
            </a:prstGeom>
            <a:ln w="19050" cmpd="sng">
              <a:solidFill>
                <a:srgbClr val="5D5C5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5219700" y="3625316"/>
              <a:ext cx="381000" cy="1"/>
            </a:xfrm>
            <a:prstGeom prst="line">
              <a:avLst/>
            </a:prstGeom>
            <a:ln w="19050" cmpd="sng">
              <a:solidFill>
                <a:srgbClr val="5D5C5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3844277" y="1393666"/>
            <a:ext cx="2345838" cy="0"/>
          </a:xfrm>
          <a:prstGeom prst="line">
            <a:avLst/>
          </a:prstGeom>
          <a:ln w="19050" cap="flat" cmpd="sng" algn="ctr">
            <a:solidFill>
              <a:srgbClr val="5D5C5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flipH="1">
            <a:off x="109687" y="47472"/>
            <a:ext cx="8932963" cy="744217"/>
          </a:xfrm>
          <a:prstGeom prst="rect">
            <a:avLst/>
          </a:prstGeom>
          <a:solidFill>
            <a:srgbClr val="3A3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1040" y="95859"/>
            <a:ext cx="8932960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i="1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Regulated exploration/exploitation</a:t>
            </a:r>
          </a:p>
        </p:txBody>
      </p:sp>
    </p:spTree>
    <p:extLst>
      <p:ext uri="{BB962C8B-B14F-4D97-AF65-F5344CB8AC3E}">
        <p14:creationId xmlns:p14="http://schemas.microsoft.com/office/powerpoint/2010/main" val="19343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0" y="3704035"/>
            <a:ext cx="3441700" cy="931465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15400" y="3872995"/>
            <a:ext cx="3739780" cy="4990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Ipsum</a:t>
            </a: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loose-slippery-caution-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91821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0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usata_logo slug_RED_righ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6"/>
            <a:ext cx="1157108" cy="500623"/>
          </a:xfrm>
          <a:prstGeom prst="rect">
            <a:avLst/>
          </a:prstGeom>
        </p:spPr>
      </p:pic>
      <p:pic>
        <p:nvPicPr>
          <p:cNvPr id="4" name="Picture 3" descr="xkcd-correl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1511300"/>
            <a:ext cx="5245714" cy="2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undCoin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1800"/>
            <a:ext cx="7718265" cy="4711700"/>
          </a:xfrm>
          <a:prstGeom prst="rect">
            <a:avLst/>
          </a:prstGeom>
        </p:spPr>
      </p:pic>
      <p:pic>
        <p:nvPicPr>
          <p:cNvPr id="8" name="Picture 7" descr="chart_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0" y="1018442"/>
            <a:ext cx="4533900" cy="3007457"/>
          </a:xfrm>
          <a:prstGeom prst="rect">
            <a:avLst/>
          </a:prstGeom>
        </p:spPr>
      </p:pic>
      <p:pic>
        <p:nvPicPr>
          <p:cNvPr id="4" name="Picture 3" descr="causata_logo slug_RED_right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6"/>
            <a:ext cx="1157108" cy="5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7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agra_original_pfizer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2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01494" y="2907839"/>
            <a:ext cx="6087355" cy="1035618"/>
            <a:chOff x="-203590" y="3457700"/>
            <a:chExt cx="8980878" cy="1035618"/>
          </a:xfrm>
        </p:grpSpPr>
        <p:sp>
          <p:nvSpPr>
            <p:cNvPr id="84" name="Rounded Rectangle 83"/>
            <p:cNvSpPr/>
            <p:nvPr/>
          </p:nvSpPr>
          <p:spPr>
            <a:xfrm flipH="1">
              <a:off x="-203590" y="3457700"/>
              <a:ext cx="8980878" cy="103561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Arrow 65"/>
            <p:cNvSpPr/>
            <p:nvPr/>
          </p:nvSpPr>
          <p:spPr>
            <a:xfrm flipV="1">
              <a:off x="178411" y="3767344"/>
              <a:ext cx="8258438" cy="413666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ight Arrow 85"/>
          <p:cNvSpPr/>
          <p:nvPr/>
        </p:nvSpPr>
        <p:spPr>
          <a:xfrm flipV="1">
            <a:off x="3329615" y="2194888"/>
            <a:ext cx="554236" cy="33009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59501" y="1884627"/>
            <a:ext cx="1875302" cy="963795"/>
            <a:chOff x="359915" y="1190340"/>
            <a:chExt cx="1339434" cy="473974"/>
          </a:xfrm>
        </p:grpSpPr>
        <p:sp>
          <p:nvSpPr>
            <p:cNvPr id="2" name="Rounded Rectangle 1"/>
            <p:cNvSpPr/>
            <p:nvPr/>
          </p:nvSpPr>
          <p:spPr>
            <a:xfrm>
              <a:off x="450306" y="1225332"/>
              <a:ext cx="1158654" cy="40399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59915" y="1190340"/>
              <a:ext cx="1339434" cy="473974"/>
            </a:xfrm>
            <a:prstGeom prst="roundRect">
              <a:avLst>
                <a:gd name="adj" fmla="val 0"/>
              </a:avLst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kern="0" dirty="0" smtClean="0">
                  <a:solidFill>
                    <a:srgbClr val="FFFFFF"/>
                  </a:solidFill>
                  <a:latin typeface="Calibri"/>
                </a:rPr>
                <a:t>Click on ad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48226" y="1884626"/>
            <a:ext cx="2113700" cy="963795"/>
            <a:chOff x="359915" y="1190340"/>
            <a:chExt cx="1339434" cy="473974"/>
          </a:xfrm>
        </p:grpSpPr>
        <p:sp>
          <p:nvSpPr>
            <p:cNvPr id="33" name="Rounded Rectangle 32"/>
            <p:cNvSpPr/>
            <p:nvPr/>
          </p:nvSpPr>
          <p:spPr>
            <a:xfrm>
              <a:off x="450306" y="1225332"/>
              <a:ext cx="1158654" cy="40399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59915" y="1190340"/>
              <a:ext cx="1339434" cy="473974"/>
            </a:xfrm>
            <a:prstGeom prst="roundRect">
              <a:avLst>
                <a:gd name="adj" fmla="val 0"/>
              </a:avLst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lvl="0" algn="ctr" defTabSz="914400">
                <a:lnSpc>
                  <a:spcPct val="80000"/>
                </a:lnSpc>
                <a:defRPr/>
              </a:pPr>
              <a:r>
                <a:rPr lang="en-GB" sz="2400" kern="0" dirty="0" smtClean="0">
                  <a:solidFill>
                    <a:srgbClr val="FFFFFF"/>
                  </a:solidFill>
                </a:rPr>
                <a:t>Acquire new </a:t>
              </a:r>
              <a:r>
                <a:rPr lang="en-GB" sz="2400" kern="0" dirty="0">
                  <a:solidFill>
                    <a:srgbClr val="FFFFFF"/>
                  </a:solidFill>
                </a:rPr>
                <a:t>customer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65575" y="1896958"/>
            <a:ext cx="1787070" cy="963795"/>
            <a:chOff x="359915" y="1190340"/>
            <a:chExt cx="1339434" cy="473974"/>
          </a:xfrm>
        </p:grpSpPr>
        <p:sp>
          <p:nvSpPr>
            <p:cNvPr id="36" name="Rounded Rectangle 35"/>
            <p:cNvSpPr/>
            <p:nvPr/>
          </p:nvSpPr>
          <p:spPr>
            <a:xfrm>
              <a:off x="450306" y="1225332"/>
              <a:ext cx="1158654" cy="40399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59915" y="1190340"/>
              <a:ext cx="1339434" cy="473974"/>
            </a:xfrm>
            <a:prstGeom prst="roundRect">
              <a:avLst>
                <a:gd name="adj" fmla="val 0"/>
              </a:avLst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lvl="0" algn="ctr" defTabSz="914400">
                <a:lnSpc>
                  <a:spcPct val="80000"/>
                </a:lnSpc>
                <a:defRPr/>
              </a:pPr>
              <a:r>
                <a:rPr lang="en-GB" sz="2400" kern="0" dirty="0">
                  <a:solidFill>
                    <a:srgbClr val="FFFFFF"/>
                  </a:solidFill>
                </a:rPr>
                <a:t>Retain Customer</a:t>
              </a:r>
            </a:p>
          </p:txBody>
        </p:sp>
      </p:grpSp>
      <p:sp>
        <p:nvSpPr>
          <p:cNvPr id="49" name="Right Arrow 48"/>
          <p:cNvSpPr/>
          <p:nvPr/>
        </p:nvSpPr>
        <p:spPr>
          <a:xfrm flipV="1">
            <a:off x="5738347" y="2211649"/>
            <a:ext cx="554236" cy="33009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flipH="1">
            <a:off x="108857" y="132082"/>
            <a:ext cx="8932963" cy="744217"/>
          </a:xfrm>
          <a:prstGeom prst="rect">
            <a:avLst/>
          </a:prstGeom>
          <a:solidFill>
            <a:srgbClr val="3A3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23161" y="155202"/>
            <a:ext cx="8932960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i="1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Measure the right thing!</a:t>
            </a:r>
          </a:p>
        </p:txBody>
      </p:sp>
    </p:spTree>
    <p:extLst>
      <p:ext uri="{BB962C8B-B14F-4D97-AF65-F5344CB8AC3E}">
        <p14:creationId xmlns:p14="http://schemas.microsoft.com/office/powerpoint/2010/main" val="346552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compu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251" y="3776116"/>
            <a:ext cx="1578314" cy="887802"/>
          </a:xfrm>
          <a:prstGeom prst="rect">
            <a:avLst/>
          </a:prstGeom>
        </p:spPr>
      </p:pic>
      <p:pic>
        <p:nvPicPr>
          <p:cNvPr id="3" name="Picture 2" descr="icon_ema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629" y="2618090"/>
            <a:ext cx="1612390" cy="906970"/>
          </a:xfrm>
          <a:prstGeom prst="rect">
            <a:avLst/>
          </a:prstGeom>
        </p:spPr>
      </p:pic>
      <p:pic>
        <p:nvPicPr>
          <p:cNvPr id="5" name="Picture 4" descr="icon_smartphon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45" y="2535297"/>
            <a:ext cx="1902068" cy="1069914"/>
          </a:xfrm>
          <a:prstGeom prst="rect">
            <a:avLst/>
          </a:prstGeom>
        </p:spPr>
      </p:pic>
      <p:pic>
        <p:nvPicPr>
          <p:cNvPr id="9" name="Picture 8" descr="icon_customer servic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68226" y="252741"/>
            <a:ext cx="2223364" cy="1250642"/>
          </a:xfrm>
          <a:prstGeom prst="rect">
            <a:avLst/>
          </a:prstGeom>
        </p:spPr>
      </p:pic>
      <p:pic>
        <p:nvPicPr>
          <p:cNvPr id="10" name="Picture 9" descr="icon_laptop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28" y="1293899"/>
            <a:ext cx="2001638" cy="1125922"/>
          </a:xfrm>
          <a:prstGeom prst="rect">
            <a:avLst/>
          </a:prstGeom>
        </p:spPr>
      </p:pic>
      <p:pic>
        <p:nvPicPr>
          <p:cNvPr id="4" name="Picture 3" descr="icon_interne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152" y="293854"/>
            <a:ext cx="1965800" cy="1105763"/>
          </a:xfrm>
          <a:prstGeom prst="rect">
            <a:avLst/>
          </a:prstGeom>
        </p:spPr>
      </p:pic>
      <p:pic>
        <p:nvPicPr>
          <p:cNvPr id="11" name="Picture 10" descr="icon_credit card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100" y="1173022"/>
            <a:ext cx="1888620" cy="106234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946020" y="3772967"/>
            <a:ext cx="1970823" cy="688426"/>
            <a:chOff x="5946018" y="3772966"/>
            <a:chExt cx="1970823" cy="688426"/>
          </a:xfrm>
        </p:grpSpPr>
        <p:pic>
          <p:nvPicPr>
            <p:cNvPr id="7" name="Picture 6" descr="icon_twitter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4865" y="3789619"/>
              <a:ext cx="1121976" cy="631111"/>
            </a:xfrm>
            <a:prstGeom prst="rect">
              <a:avLst/>
            </a:prstGeom>
          </p:spPr>
        </p:pic>
        <p:pic>
          <p:nvPicPr>
            <p:cNvPr id="8" name="Picture 7" descr="icon_facebook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6018" y="3772966"/>
              <a:ext cx="1223870" cy="68842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325101" y="962500"/>
            <a:ext cx="4558344" cy="3036861"/>
            <a:chOff x="2325101" y="962499"/>
            <a:chExt cx="4558344" cy="3036861"/>
          </a:xfrm>
        </p:grpSpPr>
        <p:sp>
          <p:nvSpPr>
            <p:cNvPr id="26" name="Left-Right Arrow 25"/>
            <p:cNvSpPr/>
            <p:nvPr/>
          </p:nvSpPr>
          <p:spPr>
            <a:xfrm rot="20700000">
              <a:off x="2325101" y="2640517"/>
              <a:ext cx="1549292" cy="408115"/>
            </a:xfrm>
            <a:prstGeom prst="left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Left-Right Arrow 26"/>
            <p:cNvSpPr/>
            <p:nvPr/>
          </p:nvSpPr>
          <p:spPr>
            <a:xfrm rot="18900000">
              <a:off x="2835423" y="3173756"/>
              <a:ext cx="1243093" cy="408115"/>
            </a:xfrm>
            <a:prstGeom prst="left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Left-Right Arrow 30"/>
            <p:cNvSpPr/>
            <p:nvPr/>
          </p:nvSpPr>
          <p:spPr>
            <a:xfrm rot="900000" flipV="1">
              <a:off x="2325101" y="1913226"/>
              <a:ext cx="1549292" cy="408115"/>
            </a:xfrm>
            <a:prstGeom prst="left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-Right Arrow 31"/>
            <p:cNvSpPr/>
            <p:nvPr/>
          </p:nvSpPr>
          <p:spPr>
            <a:xfrm rot="2700000" flipV="1">
              <a:off x="2835423" y="1379988"/>
              <a:ext cx="1243093" cy="408115"/>
            </a:xfrm>
            <a:prstGeom prst="left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Left-Right Arrow 27"/>
            <p:cNvSpPr/>
            <p:nvPr/>
          </p:nvSpPr>
          <p:spPr>
            <a:xfrm rot="900000" flipH="1">
              <a:off x="5334153" y="2640517"/>
              <a:ext cx="1549292" cy="408115"/>
            </a:xfrm>
            <a:prstGeom prst="left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Left-Right Arrow 28"/>
            <p:cNvSpPr/>
            <p:nvPr/>
          </p:nvSpPr>
          <p:spPr>
            <a:xfrm rot="2700000" flipH="1">
              <a:off x="5130030" y="3173756"/>
              <a:ext cx="1243093" cy="408115"/>
            </a:xfrm>
            <a:prstGeom prst="left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-Right Arrow 29"/>
            <p:cNvSpPr/>
            <p:nvPr/>
          </p:nvSpPr>
          <p:spPr>
            <a:xfrm rot="20700000" flipH="1" flipV="1">
              <a:off x="5334153" y="1913226"/>
              <a:ext cx="1549292" cy="408115"/>
            </a:xfrm>
            <a:prstGeom prst="left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Left-Right Arrow 36"/>
            <p:cNvSpPr/>
            <p:nvPr/>
          </p:nvSpPr>
          <p:spPr>
            <a:xfrm rot="18900000" flipH="1" flipV="1">
              <a:off x="5130030" y="1379988"/>
              <a:ext cx="1243093" cy="408115"/>
            </a:xfrm>
            <a:prstGeom prst="left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customer_red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642" y="441686"/>
            <a:ext cx="1830716" cy="48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51301741_aa8463e472_b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213" y="817050"/>
            <a:ext cx="5768599" cy="4326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8814" y="4676179"/>
            <a:ext cx="2187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Credit: Flickr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winnifredxoxo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161" y="155202"/>
            <a:ext cx="8932960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rPr>
              <a:t>Beware of bias</a:t>
            </a:r>
          </a:p>
        </p:txBody>
      </p:sp>
    </p:spTree>
    <p:extLst>
      <p:ext uri="{BB962C8B-B14F-4D97-AF65-F5344CB8AC3E}">
        <p14:creationId xmlns:p14="http://schemas.microsoft.com/office/powerpoint/2010/main" val="98002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108857" y="132082"/>
            <a:ext cx="8932963" cy="744217"/>
          </a:xfrm>
          <a:prstGeom prst="rect">
            <a:avLst/>
          </a:prstGeom>
          <a:solidFill>
            <a:srgbClr val="3A3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3161" y="155202"/>
            <a:ext cx="8932960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i="1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Beware of bias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74632" y="1274939"/>
            <a:ext cx="5922372" cy="338144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186316" y="1392693"/>
            <a:ext cx="4610939" cy="3078203"/>
            <a:chOff x="2186316" y="1392693"/>
            <a:chExt cx="4610939" cy="3078203"/>
          </a:xfrm>
        </p:grpSpPr>
        <p:grpSp>
          <p:nvGrpSpPr>
            <p:cNvPr id="24" name="Group 23"/>
            <p:cNvGrpSpPr/>
            <p:nvPr/>
          </p:nvGrpSpPr>
          <p:grpSpPr>
            <a:xfrm>
              <a:off x="6682116" y="1392693"/>
              <a:ext cx="115139" cy="970201"/>
              <a:chOff x="6682116" y="1392693"/>
              <a:chExt cx="115139" cy="970201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6739686" y="1392693"/>
                <a:ext cx="0" cy="9702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6682116" y="1820390"/>
                <a:ext cx="115139" cy="1143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666116" y="1643066"/>
              <a:ext cx="115139" cy="970201"/>
              <a:chOff x="5666116" y="1643066"/>
              <a:chExt cx="115139" cy="970201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723686" y="1643066"/>
                <a:ext cx="0" cy="9702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5666116" y="2070763"/>
                <a:ext cx="115139" cy="1143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77116" y="2045394"/>
              <a:ext cx="115139" cy="970201"/>
              <a:chOff x="4777116" y="2045394"/>
              <a:chExt cx="115139" cy="970201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834686" y="2045394"/>
                <a:ext cx="0" cy="9702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4777116" y="2473091"/>
                <a:ext cx="115139" cy="1143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116716" y="2613267"/>
              <a:ext cx="115139" cy="970201"/>
              <a:chOff x="4116716" y="2613267"/>
              <a:chExt cx="115139" cy="970201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174286" y="2613267"/>
                <a:ext cx="0" cy="9702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4116716" y="3040964"/>
                <a:ext cx="115139" cy="1143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200457" y="3436904"/>
              <a:ext cx="115139" cy="970201"/>
              <a:chOff x="3200457" y="3436904"/>
              <a:chExt cx="115139" cy="970201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58027" y="3436904"/>
                <a:ext cx="0" cy="9702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3200457" y="3826501"/>
                <a:ext cx="115139" cy="1143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186316" y="3500695"/>
              <a:ext cx="115139" cy="970201"/>
              <a:chOff x="2186316" y="3500695"/>
              <a:chExt cx="115139" cy="970201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243886" y="3500695"/>
                <a:ext cx="0" cy="9702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2186316" y="3928392"/>
                <a:ext cx="115139" cy="1143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 descr="causata_logo slug_RED_righ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6"/>
            <a:ext cx="1157108" cy="5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5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histor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378" y="406400"/>
            <a:ext cx="4616722" cy="435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bdeca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1537758"/>
            <a:ext cx="3816592" cy="2451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H="1">
            <a:off x="132596" y="357574"/>
            <a:ext cx="3717529" cy="744217"/>
          </a:xfrm>
          <a:prstGeom prst="rect">
            <a:avLst/>
          </a:prstGeom>
          <a:solidFill>
            <a:srgbClr val="3A3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6901" y="380694"/>
            <a:ext cx="3717528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i="1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Confirmation bias</a:t>
            </a:r>
          </a:p>
        </p:txBody>
      </p:sp>
    </p:spTree>
    <p:extLst>
      <p:ext uri="{BB962C8B-B14F-4D97-AF65-F5344CB8AC3E}">
        <p14:creationId xmlns:p14="http://schemas.microsoft.com/office/powerpoint/2010/main" val="84392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S_HtoGammaGamma_event_displa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458" y="482600"/>
            <a:ext cx="6123623" cy="41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4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17021" y="913511"/>
            <a:ext cx="7391979" cy="4330700"/>
          </a:xfrm>
          <a:prstGeom prst="rect">
            <a:avLst/>
          </a:prstGeom>
        </p:spPr>
        <p:txBody>
          <a:bodyPr wrap="none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2"/>
              </a:spcBef>
              <a:buClr>
                <a:schemeClr val="accent5"/>
              </a:buClr>
              <a:buFont typeface="Arial"/>
              <a:buNone/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observational data is HARD.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72"/>
              </a:spcBef>
              <a:buClr>
                <a:schemeClr val="accent5"/>
              </a:buClr>
              <a:buFont typeface="Arial"/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It’s often much easier to do experiments!</a:t>
            </a:r>
          </a:p>
          <a:p>
            <a:pPr marL="0" indent="0">
              <a:lnSpc>
                <a:spcPct val="200000"/>
              </a:lnSpc>
              <a:buClr>
                <a:schemeClr val="accent5"/>
              </a:buClr>
              <a:buFont typeface="Arial"/>
              <a:buNone/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Randomise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Clr>
                <a:schemeClr val="accent5"/>
              </a:buClr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concurrent controls</a:t>
            </a:r>
          </a:p>
          <a:p>
            <a:pPr marL="0" indent="0">
              <a:lnSpc>
                <a:spcPct val="200000"/>
              </a:lnSpc>
              <a:buClr>
                <a:schemeClr val="accent5"/>
              </a:buClr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alert to bias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Clr>
                <a:schemeClr val="accent5"/>
              </a:buClr>
              <a:buNone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108857" y="132082"/>
            <a:ext cx="8932963" cy="744217"/>
          </a:xfrm>
          <a:prstGeom prst="rect">
            <a:avLst/>
          </a:prstGeom>
          <a:solidFill>
            <a:srgbClr val="3A3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3161" y="155202"/>
            <a:ext cx="8932960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i="1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Summary</a:t>
            </a:r>
          </a:p>
        </p:txBody>
      </p:sp>
      <p:sp>
        <p:nvSpPr>
          <p:cNvPr id="5" name="Oval 4"/>
          <p:cNvSpPr/>
          <p:nvPr/>
        </p:nvSpPr>
        <p:spPr>
          <a:xfrm>
            <a:off x="469900" y="1308100"/>
            <a:ext cx="495300" cy="495300"/>
          </a:xfrm>
          <a:prstGeom prst="ellipse">
            <a:avLst/>
          </a:prstGeom>
          <a:solidFill>
            <a:srgbClr val="5BB2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08000" tIns="46800" bIns="0" rtlCol="0" anchor="b" anchorCtr="1"/>
          <a:lstStyle/>
          <a:p>
            <a:pPr algn="ctr"/>
            <a:r>
              <a:rPr lang="en-US" sz="3200" dirty="0">
                <a:latin typeface="Feijoa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69900" y="2247900"/>
            <a:ext cx="495300" cy="495300"/>
          </a:xfrm>
          <a:prstGeom prst="ellipse">
            <a:avLst/>
          </a:prstGeom>
          <a:solidFill>
            <a:srgbClr val="5BB2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08000" tIns="46800" bIns="0" rtlCol="0" anchor="b" anchorCtr="1"/>
          <a:lstStyle/>
          <a:p>
            <a:pPr algn="ctr"/>
            <a:r>
              <a:rPr lang="en-US" sz="3200" dirty="0" smtClean="0">
                <a:latin typeface="Feijoa"/>
              </a:rPr>
              <a:t>2</a:t>
            </a:r>
            <a:endParaRPr lang="en-US" sz="3200" dirty="0">
              <a:latin typeface="Feijo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9900" y="3213100"/>
            <a:ext cx="495300" cy="495300"/>
          </a:xfrm>
          <a:prstGeom prst="ellipse">
            <a:avLst/>
          </a:prstGeom>
          <a:solidFill>
            <a:srgbClr val="5BB2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08000" tIns="46800" bIns="0" rtlCol="0" anchor="b" anchorCtr="1"/>
          <a:lstStyle/>
          <a:p>
            <a:pPr algn="ctr"/>
            <a:r>
              <a:rPr lang="en-US" sz="3200" dirty="0" smtClean="0">
                <a:latin typeface="Feijoa"/>
              </a:rPr>
              <a:t>3</a:t>
            </a:r>
            <a:endParaRPr lang="en-US" sz="3200" dirty="0">
              <a:latin typeface="Feijoa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900" y="4127500"/>
            <a:ext cx="495300" cy="495300"/>
          </a:xfrm>
          <a:prstGeom prst="ellipse">
            <a:avLst/>
          </a:prstGeom>
          <a:solidFill>
            <a:srgbClr val="5BB2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08000" tIns="46800" bIns="0" rtlCol="0" anchor="b" anchorCtr="1"/>
          <a:lstStyle/>
          <a:p>
            <a:pPr algn="ctr"/>
            <a:r>
              <a:rPr lang="en-US" sz="3200" dirty="0" smtClean="0">
                <a:latin typeface="Feijoa"/>
              </a:rPr>
              <a:t>4</a:t>
            </a:r>
            <a:endParaRPr lang="en-US" sz="3200" dirty="0">
              <a:latin typeface="Feijoa"/>
            </a:endParaRPr>
          </a:p>
        </p:txBody>
      </p:sp>
      <p:pic>
        <p:nvPicPr>
          <p:cNvPr id="9" name="Picture 8" descr="causata_logo slug_RED_righ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6"/>
            <a:ext cx="1157108" cy="5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9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usata_logo_colour_RGB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67" t="35381" r="29167" b="39066"/>
          <a:stretch>
            <a:fillRect/>
          </a:stretch>
        </p:blipFill>
        <p:spPr>
          <a:xfrm>
            <a:off x="4949600" y="3406553"/>
            <a:ext cx="4194400" cy="1635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986" y="1163998"/>
            <a:ext cx="5557307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i="1" dirty="0" err="1" smtClean="0">
                <a:solidFill>
                  <a:srgbClr val="404040"/>
                </a:solidFill>
                <a:latin typeface="Calibri"/>
                <a:ea typeface="+mj-ea"/>
                <a:cs typeface="Calibri"/>
              </a:rPr>
              <a:t>Thankyou</a:t>
            </a:r>
            <a:endParaRPr lang="en-US" sz="7200" b="1" i="1" dirty="0" smtClean="0">
              <a:solidFill>
                <a:srgbClr val="404040"/>
              </a:solidFill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7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02020" y="412497"/>
            <a:ext cx="4704980" cy="4990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>
                <a:solidFill>
                  <a:prstClr val="white"/>
                </a:solidFill>
                <a:latin typeface="Calibri"/>
              </a:rPr>
              <a:t>Use temporal information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02020" y="818896"/>
            <a:ext cx="4044580" cy="1276603"/>
          </a:xfrm>
          <a:prstGeom prst="rect">
            <a:avLst/>
          </a:prstGeom>
        </p:spPr>
        <p:txBody>
          <a:bodyPr wrap="none" lIns="108000"/>
          <a:lstStyle>
            <a:lvl1pPr algn="l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0" i="1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Causes precede effects</a:t>
            </a:r>
            <a:endParaRPr lang="en-US" sz="2800" b="0" i="1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pic>
        <p:nvPicPr>
          <p:cNvPr id="6" name="Picture 5" descr="shutterstock_4364163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09147"/>
            <a:ext cx="9144000" cy="26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108857" y="132082"/>
            <a:ext cx="8932963" cy="744217"/>
          </a:xfrm>
          <a:prstGeom prst="rect">
            <a:avLst/>
          </a:prstGeom>
          <a:solidFill>
            <a:srgbClr val="3A3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161" y="155202"/>
            <a:ext cx="8932960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i="1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Granger causality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95922" y="3656165"/>
            <a:ext cx="683999" cy="0"/>
          </a:xfrm>
          <a:prstGeom prst="straightConnector1">
            <a:avLst/>
          </a:prstGeom>
          <a:ln w="50800">
            <a:solidFill>
              <a:srgbClr val="72C1D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737964" y="3306516"/>
            <a:ext cx="2377744" cy="756791"/>
            <a:chOff x="5737964" y="3306516"/>
            <a:chExt cx="2377744" cy="756791"/>
          </a:xfrm>
        </p:grpSpPr>
        <p:grpSp>
          <p:nvGrpSpPr>
            <p:cNvPr id="9" name="Group 8"/>
            <p:cNvGrpSpPr/>
            <p:nvPr/>
          </p:nvGrpSpPr>
          <p:grpSpPr>
            <a:xfrm>
              <a:off x="5737964" y="3306516"/>
              <a:ext cx="707197" cy="723900"/>
              <a:chOff x="5737964" y="3306516"/>
              <a:chExt cx="707197" cy="7239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737964" y="3385744"/>
                <a:ext cx="707197" cy="644672"/>
              </a:xfrm>
              <a:prstGeom prst="ellipse">
                <a:avLst/>
              </a:prstGeom>
              <a:solidFill>
                <a:srgbClr val="5BB2C5"/>
              </a:solidFill>
              <a:ln w="47625">
                <a:solidFill>
                  <a:srgbClr val="5BB2C5">
                    <a:alpha val="86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796829" y="3306516"/>
                <a:ext cx="5213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</a:rPr>
                  <a:t>W</a:t>
                </a:r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408511" y="3309544"/>
              <a:ext cx="707197" cy="753763"/>
              <a:chOff x="7408511" y="3309544"/>
              <a:chExt cx="707197" cy="753763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7506420" y="3431268"/>
                <a:ext cx="4560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X</a:t>
                </a:r>
                <a:endParaRPr lang="en-US" sz="2000" b="1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408511" y="3418635"/>
                <a:ext cx="707197" cy="644672"/>
              </a:xfrm>
              <a:prstGeom prst="ellipse">
                <a:avLst/>
              </a:prstGeom>
              <a:solidFill>
                <a:srgbClr val="5BB2C5"/>
              </a:solidFill>
              <a:ln w="47625">
                <a:solidFill>
                  <a:srgbClr val="5BB2C5">
                    <a:alpha val="86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>
                  <a:solidFill>
                    <a:schemeClr val="accent5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48506" y="3309544"/>
                <a:ext cx="5213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6266229" y="1957772"/>
            <a:ext cx="1332247" cy="1354267"/>
            <a:chOff x="6420533" y="1352480"/>
            <a:chExt cx="1332247" cy="1354267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7323167" y="2160211"/>
              <a:ext cx="429613" cy="546536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6713498" y="1431708"/>
              <a:ext cx="707197" cy="644672"/>
            </a:xfrm>
            <a:prstGeom prst="ellipse">
              <a:avLst/>
            </a:prstGeom>
            <a:noFill/>
            <a:ln w="66675">
              <a:solidFill>
                <a:schemeClr val="bg1">
                  <a:lumMod val="65000"/>
                  <a:alpha val="86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35863" y="1352480"/>
              <a:ext cx="521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</a:t>
              </a:r>
              <a:endPara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6420533" y="2160211"/>
              <a:ext cx="440730" cy="525652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128938" y="1029575"/>
            <a:ext cx="7391979" cy="723026"/>
          </a:xfrm>
        </p:spPr>
        <p:txBody>
          <a:bodyPr wrap="none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wage inflation lead to price inflation, or vice versa?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None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wagesprices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975404"/>
            <a:ext cx="4368800" cy="2548467"/>
          </a:xfrm>
          <a:prstGeom prst="rect">
            <a:avLst/>
          </a:prstGeom>
        </p:spPr>
      </p:pic>
      <p:pic>
        <p:nvPicPr>
          <p:cNvPr id="23" name="Picture 22" descr="causata_logo slug_RED_r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92" y="4642876"/>
            <a:ext cx="1157108" cy="500623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 flipV="1">
            <a:off x="6542106" y="3820432"/>
            <a:ext cx="686446" cy="1217"/>
          </a:xfrm>
          <a:prstGeom prst="straightConnector1">
            <a:avLst/>
          </a:prstGeom>
          <a:ln w="50800">
            <a:solidFill>
              <a:srgbClr val="72C1D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44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7588" y="2199504"/>
            <a:ext cx="7426412" cy="372248"/>
          </a:xfrm>
          <a:prstGeom prst="rect">
            <a:avLst/>
          </a:prstGeom>
        </p:spPr>
      </p:pic>
      <p:pic>
        <p:nvPicPr>
          <p:cNvPr id="76" name="Picture 75" descr="customer_r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1128"/>
            <a:ext cx="1469949" cy="3877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3625" y="2568539"/>
            <a:ext cx="616287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00" spc="-70" dirty="0" smtClean="0">
                <a:solidFill>
                  <a:schemeClr val="bg1">
                    <a:lumMod val="65000"/>
                  </a:schemeClr>
                </a:solidFill>
              </a:rPr>
              <a:t>Website</a:t>
            </a:r>
            <a:br>
              <a:rPr lang="en-US" sz="1000" spc="-7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spc="-70" dirty="0" smtClean="0">
                <a:solidFill>
                  <a:schemeClr val="bg1">
                    <a:lumMod val="65000"/>
                  </a:schemeClr>
                </a:solidFill>
              </a:rPr>
              <a:t>Session</a:t>
            </a:r>
            <a:endParaRPr lang="en-US" sz="1000" spc="-7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8568" y="2568539"/>
            <a:ext cx="616287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00" spc="-70" dirty="0" smtClean="0">
                <a:solidFill>
                  <a:schemeClr val="bg1">
                    <a:lumMod val="65000"/>
                  </a:schemeClr>
                </a:solidFill>
              </a:rPr>
              <a:t>Website</a:t>
            </a:r>
            <a:br>
              <a:rPr lang="en-US" sz="1000" spc="-7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spc="-70" dirty="0" smtClean="0">
                <a:solidFill>
                  <a:schemeClr val="bg1">
                    <a:lumMod val="65000"/>
                  </a:schemeClr>
                </a:solidFill>
              </a:rPr>
              <a:t>Session</a:t>
            </a:r>
            <a:endParaRPr lang="en-US" sz="1000" spc="-7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13550" y="2568539"/>
            <a:ext cx="616287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00" spc="-70" dirty="0" smtClean="0">
                <a:solidFill>
                  <a:schemeClr val="bg1">
                    <a:lumMod val="65000"/>
                  </a:schemeClr>
                </a:solidFill>
              </a:rPr>
              <a:t>Website</a:t>
            </a:r>
            <a:br>
              <a:rPr lang="en-US" sz="1000" spc="-7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spc="-70" dirty="0" smtClean="0">
                <a:solidFill>
                  <a:schemeClr val="bg1">
                    <a:lumMod val="65000"/>
                  </a:schemeClr>
                </a:solidFill>
              </a:rPr>
              <a:t>Session</a:t>
            </a:r>
            <a:endParaRPr lang="en-US" sz="1000" spc="-7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9266" y="2568539"/>
            <a:ext cx="761747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00" spc="-70" dirty="0" smtClean="0">
                <a:solidFill>
                  <a:schemeClr val="bg1">
                    <a:lumMod val="65000"/>
                  </a:schemeClr>
                </a:solidFill>
              </a:rPr>
              <a:t>Call Center</a:t>
            </a:r>
          </a:p>
          <a:p>
            <a:pPr algn="ctr">
              <a:lnSpc>
                <a:spcPct val="70000"/>
              </a:lnSpc>
            </a:pPr>
            <a:r>
              <a:rPr lang="en-US" sz="1000" spc="-70" dirty="0" smtClean="0">
                <a:solidFill>
                  <a:schemeClr val="bg1">
                    <a:lumMod val="65000"/>
                  </a:schemeClr>
                </a:solidFill>
              </a:rPr>
              <a:t>Question</a:t>
            </a:r>
            <a:endParaRPr lang="en-US" sz="1000" spc="-7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29564" y="2568540"/>
            <a:ext cx="930695" cy="337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100" b="1" spc="-70" dirty="0" smtClean="0">
                <a:solidFill>
                  <a:schemeClr val="bg1">
                    <a:lumMod val="65000"/>
                  </a:schemeClr>
                </a:solidFill>
              </a:rPr>
              <a:t>Loyalty Card</a:t>
            </a:r>
          </a:p>
          <a:p>
            <a:pPr algn="ctr">
              <a:lnSpc>
                <a:spcPct val="70000"/>
              </a:lnSpc>
            </a:pPr>
            <a:r>
              <a:rPr lang="en-US" sz="1100" b="1" spc="-70" dirty="0" smtClean="0">
                <a:solidFill>
                  <a:schemeClr val="bg1">
                    <a:lumMod val="65000"/>
                  </a:schemeClr>
                </a:solidFill>
              </a:rPr>
              <a:t>Promo Email</a:t>
            </a:r>
            <a:endParaRPr lang="en-US" sz="1100" b="1" spc="-7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76024" y="2568540"/>
            <a:ext cx="826994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00" spc="-70" dirty="0" smtClean="0">
                <a:solidFill>
                  <a:schemeClr val="bg1">
                    <a:lumMod val="65000"/>
                  </a:schemeClr>
                </a:solidFill>
              </a:rPr>
              <a:t>Loyalty Card</a:t>
            </a:r>
          </a:p>
          <a:p>
            <a:pPr algn="ctr">
              <a:lnSpc>
                <a:spcPct val="70000"/>
              </a:lnSpc>
            </a:pPr>
            <a:r>
              <a:rPr lang="en-US" sz="1000" spc="-70" dirty="0" smtClean="0">
                <a:solidFill>
                  <a:schemeClr val="bg1">
                    <a:lumMod val="65000"/>
                  </a:schemeClr>
                </a:solidFill>
              </a:rPr>
              <a:t>Sign Up</a:t>
            </a:r>
            <a:endParaRPr lang="en-US" sz="1000" spc="-7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21912" y="2568540"/>
            <a:ext cx="1092805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00" spc="-70" dirty="0" smtClean="0">
                <a:solidFill>
                  <a:schemeClr val="bg1">
                    <a:lumMod val="65000"/>
                  </a:schemeClr>
                </a:solidFill>
              </a:rPr>
              <a:t>Major Product </a:t>
            </a:r>
          </a:p>
          <a:p>
            <a:pPr algn="ctr">
              <a:lnSpc>
                <a:spcPct val="70000"/>
              </a:lnSpc>
            </a:pPr>
            <a:r>
              <a:rPr lang="en-US" sz="1000" spc="-70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1000" spc="-70" dirty="0" smtClean="0">
                <a:solidFill>
                  <a:schemeClr val="bg1">
                    <a:lumMod val="65000"/>
                  </a:schemeClr>
                </a:solidFill>
              </a:rPr>
              <a:t>urchase in Store</a:t>
            </a:r>
            <a:endParaRPr lang="en-US" sz="1000" spc="-7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endParaRPr lang="en-US" sz="1000" spc="-7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2085" y="2173575"/>
            <a:ext cx="434716" cy="4497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2793" y="2166079"/>
            <a:ext cx="449706" cy="4422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228" y="2166079"/>
            <a:ext cx="419725" cy="4572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6262" y="2173575"/>
            <a:ext cx="442210" cy="4272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194" y="2173575"/>
            <a:ext cx="427219" cy="427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998" y="2166079"/>
            <a:ext cx="442211" cy="43471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954" y="2158585"/>
            <a:ext cx="442210" cy="43471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flipH="1">
            <a:off x="108857" y="132082"/>
            <a:ext cx="8932963" cy="744217"/>
          </a:xfrm>
          <a:prstGeom prst="rect">
            <a:avLst/>
          </a:prstGeom>
          <a:solidFill>
            <a:srgbClr val="3A3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161" y="155202"/>
            <a:ext cx="8932960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i="1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Store all the detail, in time order</a:t>
            </a:r>
          </a:p>
        </p:txBody>
      </p:sp>
    </p:spTree>
    <p:extLst>
      <p:ext uri="{BB962C8B-B14F-4D97-AF65-F5344CB8AC3E}">
        <p14:creationId xmlns:p14="http://schemas.microsoft.com/office/powerpoint/2010/main" val="33587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wdOfPeople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21599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7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\\ROBINS-AIRPORT-\Time Machine Backup\Shared\_LAUREN\WORKING FILES\Causata\imagery\customer journeys\timeline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80424" y="1175657"/>
            <a:ext cx="10724424" cy="5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\\ROBINS-AIRPORT-\Time Machine Backup\Shared\_LAUREN\WORKING FILES\Causata\imagery\customer journeys\timeline 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80424" y="2612571"/>
            <a:ext cx="10724424" cy="50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\\ROBINS-AIRPORT-\Time Machine Backup\Shared\_LAUREN\WORKING FILES\Causata\imagery\customer journeys\timeline 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80424" y="3088983"/>
            <a:ext cx="10724424" cy="49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\\ROBINS-AIRPORT-\Time Machine Backup\Shared\_LAUREN\WORKING FILES\Causata\imagery\customer journeys\timeline 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80424" y="3550024"/>
            <a:ext cx="10724424" cy="50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ROBINS-AIRPORT-\Time Machine Backup\Shared\_LAUREN\WORKING FILES\Causata\imagery\customer journeys\timeline 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59751"/>
            <a:ext cx="9144000" cy="49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ROBINS-AIRPORT-\Time Machine Backup\Shared\_LAUREN\WORKING FILES\Causata\imagery\customer journeys\timeline 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257" y="683880"/>
            <a:ext cx="91440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0033" y="4149973"/>
            <a:ext cx="121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</a:rPr>
              <a:t>filter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9540" y="4149973"/>
            <a:ext cx="4079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200" dirty="0" smtClean="0">
                <a:solidFill>
                  <a:schemeClr val="tx2"/>
                </a:solidFill>
              </a:rPr>
              <a:t>customer journeys</a:t>
            </a:r>
            <a:endParaRPr lang="en-US" sz="4000" spc="-2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1150" y="2128477"/>
            <a:ext cx="10725150" cy="4917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95572" y="3952531"/>
            <a:ext cx="1548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chemeClr val="tx2"/>
                </a:solidFill>
              </a:rPr>
              <a:t>time</a:t>
            </a:r>
            <a:endParaRPr lang="en-US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27337E-6 L -1.66667E-6 -0.185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8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27337E-6 L 0 0.0916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9684" y="968188"/>
            <a:ext cx="0" cy="2954658"/>
          </a:xfrm>
          <a:prstGeom prst="line">
            <a:avLst/>
          </a:prstGeom>
          <a:ln w="12700" cmpd="sng">
            <a:solidFill>
              <a:schemeClr val="accent3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0033" y="4149973"/>
            <a:ext cx="121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</a:rPr>
              <a:t>filter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9540" y="4149973"/>
            <a:ext cx="4079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200" dirty="0" smtClean="0">
                <a:solidFill>
                  <a:schemeClr val="tx2"/>
                </a:solidFill>
              </a:rPr>
              <a:t>customer journeys</a:t>
            </a:r>
            <a:endParaRPr lang="en-US" sz="4000" spc="-2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0032" y="4149973"/>
            <a:ext cx="1208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</a:rPr>
              <a:t>align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5572" y="3952531"/>
            <a:ext cx="1548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chemeClr val="tx2"/>
                </a:solidFill>
              </a:rPr>
              <a:t>relative </a:t>
            </a:r>
            <a:r>
              <a:rPr lang="en-US" sz="2000" i="1" dirty="0" smtClean="0">
                <a:solidFill>
                  <a:schemeClr val="bg1"/>
                </a:solidFill>
              </a:rPr>
              <a:t>time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5572" y="3952531"/>
            <a:ext cx="1548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chemeClr val="tx2"/>
                </a:solidFill>
              </a:rPr>
              <a:t>time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4450" y="3138024"/>
            <a:ext cx="100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/>
                </a:solidFill>
              </a:rPr>
              <a:t>before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14164" y="3138024"/>
            <a:ext cx="80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</a:rPr>
              <a:t>after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pic>
        <p:nvPicPr>
          <p:cNvPr id="58" name="Picture 9" descr="\\ROBINS-AIRPORT-\Time Machine Backup\Shared\_LAUREN\WORKING FILES\Causata\imagery\customer journeys\timeline 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80424" y="2590310"/>
            <a:ext cx="10724424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\\ROBINS-AIRPORT-\Time Machine Backup\Shared\_LAUREN\WORKING FILES\Causata\imagery\customer journeys\timeline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257" y="1183341"/>
            <a:ext cx="9144000" cy="46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\\ROBINS-AIRPORT-\Time Machine Backup\Shared\_LAUREN\WORKING FILES\Causata\imagery\customer journeys\timeline 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80424" y="1644384"/>
            <a:ext cx="10724424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1150" y="2128477"/>
            <a:ext cx="10725150" cy="4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1503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27337E-6 L 0.15972 4.273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0494E-6 L -0.14601 1.6049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ataAnaly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5206999" y="3980182"/>
            <a:ext cx="3949120" cy="744217"/>
          </a:xfrm>
          <a:prstGeom prst="rect">
            <a:avLst/>
          </a:prstGeom>
          <a:solidFill>
            <a:srgbClr val="000000">
              <a:alpha val="53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68261" y="3987799"/>
            <a:ext cx="2964539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Build models</a:t>
            </a:r>
          </a:p>
        </p:txBody>
      </p:sp>
    </p:spTree>
    <p:extLst>
      <p:ext uri="{BB962C8B-B14F-4D97-AF65-F5344CB8AC3E}">
        <p14:creationId xmlns:p14="http://schemas.microsoft.com/office/powerpoint/2010/main" val="103816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usata Sales Deck">
  <a:themeElements>
    <a:clrScheme name="Causata 1">
      <a:dk1>
        <a:srgbClr val="000000"/>
      </a:dk1>
      <a:lt1>
        <a:sysClr val="window" lastClr="FFFFFF"/>
      </a:lt1>
      <a:dk2>
        <a:srgbClr val="848484"/>
      </a:dk2>
      <a:lt2>
        <a:srgbClr val="E59702"/>
      </a:lt2>
      <a:accent1>
        <a:srgbClr val="690004"/>
      </a:accent1>
      <a:accent2>
        <a:srgbClr val="A30009"/>
      </a:accent2>
      <a:accent3>
        <a:srgbClr val="C61E13"/>
      </a:accent3>
      <a:accent4>
        <a:srgbClr val="FEBDBF"/>
      </a:accent4>
      <a:accent5>
        <a:srgbClr val="56909C"/>
      </a:accent5>
      <a:accent6>
        <a:srgbClr val="73C0D0"/>
      </a:accent6>
      <a:hlink>
        <a:srgbClr val="E59702"/>
      </a:hlink>
      <a:folHlink>
        <a:srgbClr val="E59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1E1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ausata Sales Deck">
  <a:themeElements>
    <a:clrScheme name="Causata 1">
      <a:dk1>
        <a:srgbClr val="000000"/>
      </a:dk1>
      <a:lt1>
        <a:sysClr val="window" lastClr="FFFFFF"/>
      </a:lt1>
      <a:dk2>
        <a:srgbClr val="848484"/>
      </a:dk2>
      <a:lt2>
        <a:srgbClr val="E59702"/>
      </a:lt2>
      <a:accent1>
        <a:srgbClr val="690004"/>
      </a:accent1>
      <a:accent2>
        <a:srgbClr val="A30009"/>
      </a:accent2>
      <a:accent3>
        <a:srgbClr val="C61E13"/>
      </a:accent3>
      <a:accent4>
        <a:srgbClr val="FEBDBF"/>
      </a:accent4>
      <a:accent5>
        <a:srgbClr val="56909C"/>
      </a:accent5>
      <a:accent6>
        <a:srgbClr val="73C0D0"/>
      </a:accent6>
      <a:hlink>
        <a:srgbClr val="E59702"/>
      </a:hlink>
      <a:folHlink>
        <a:srgbClr val="E59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1E1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11440</TotalTime>
  <Words>521</Words>
  <Application>Microsoft Macintosh PowerPoint</Application>
  <PresentationFormat>On-screen Show (16:9)</PresentationFormat>
  <Paragraphs>114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Causata Sales Deck</vt:lpstr>
      <vt:lpstr>1_Office Theme</vt:lpstr>
      <vt:lpstr>2_Office Theme</vt:lpstr>
      <vt:lpstr>1_Causata Sales Deck</vt:lpstr>
      <vt:lpstr>Establishing  Cause and Effect  from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Takobot Media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Dennis</dc:creator>
  <cp:lastModifiedBy>Jason McFall</cp:lastModifiedBy>
  <cp:revision>762</cp:revision>
  <dcterms:created xsi:type="dcterms:W3CDTF">2012-04-15T22:08:48Z</dcterms:created>
  <dcterms:modified xsi:type="dcterms:W3CDTF">2012-09-28T21:19:30Z</dcterms:modified>
</cp:coreProperties>
</file>